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9" r:id="rId3"/>
    <p:sldId id="267" r:id="rId4"/>
    <p:sldId id="256" r:id="rId5"/>
    <p:sldId id="257" r:id="rId6"/>
    <p:sldId id="259" r:id="rId7"/>
    <p:sldId id="261" r:id="rId8"/>
    <p:sldId id="258" r:id="rId9"/>
    <p:sldId id="262" r:id="rId10"/>
    <p:sldId id="263" r:id="rId11"/>
    <p:sldId id="264" r:id="rId12"/>
    <p:sldId id="270" r:id="rId13"/>
    <p:sldId id="268" r:id="rId14"/>
  </p:sldIdLst>
  <p:sldSz cx="6858000" cy="9906000" type="A4"/>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70" autoAdjust="0"/>
  </p:normalViewPr>
  <p:slideViewPr>
    <p:cSldViewPr snapToGrid="0">
      <p:cViewPr varScale="1">
        <p:scale>
          <a:sx n="77" d="100"/>
          <a:sy n="77" d="100"/>
        </p:scale>
        <p:origin x="3132"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ko-KR" altLang="en-US"/>
              <a:t>마스터 제목 스타일 편집</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C52AFF0-7A71-42F2-B163-2E15A16FEE7D}" type="datetimeFigureOut">
              <a:rPr lang="ko-KR" altLang="en-US" smtClean="0"/>
              <a:t>2021-02-03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0BAAF1A-D648-4CD1-8FAC-3EA16C80035B}" type="slidenum">
              <a:rPr lang="ko-KR" altLang="en-US" smtClean="0"/>
              <a:t>‹#›</a:t>
            </a:fld>
            <a:endParaRPr lang="ko-KR" altLang="en-US"/>
          </a:p>
        </p:txBody>
      </p:sp>
    </p:spTree>
    <p:extLst>
      <p:ext uri="{BB962C8B-B14F-4D97-AF65-F5344CB8AC3E}">
        <p14:creationId xmlns:p14="http://schemas.microsoft.com/office/powerpoint/2010/main" val="2961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C52AFF0-7A71-42F2-B163-2E15A16FEE7D}" type="datetimeFigureOut">
              <a:rPr lang="ko-KR" altLang="en-US" smtClean="0"/>
              <a:t>2021-02-03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0BAAF1A-D648-4CD1-8FAC-3EA16C80035B}" type="slidenum">
              <a:rPr lang="ko-KR" altLang="en-US" smtClean="0"/>
              <a:t>‹#›</a:t>
            </a:fld>
            <a:endParaRPr lang="ko-KR" altLang="en-US"/>
          </a:p>
        </p:txBody>
      </p:sp>
    </p:spTree>
    <p:extLst>
      <p:ext uri="{BB962C8B-B14F-4D97-AF65-F5344CB8AC3E}">
        <p14:creationId xmlns:p14="http://schemas.microsoft.com/office/powerpoint/2010/main" val="4002386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C52AFF0-7A71-42F2-B163-2E15A16FEE7D}" type="datetimeFigureOut">
              <a:rPr lang="ko-KR" altLang="en-US" smtClean="0"/>
              <a:t>2021-02-03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0BAAF1A-D648-4CD1-8FAC-3EA16C80035B}" type="slidenum">
              <a:rPr lang="ko-KR" altLang="en-US" smtClean="0"/>
              <a:t>‹#›</a:t>
            </a:fld>
            <a:endParaRPr lang="ko-KR" altLang="en-US"/>
          </a:p>
        </p:txBody>
      </p:sp>
    </p:spTree>
    <p:extLst>
      <p:ext uri="{BB962C8B-B14F-4D97-AF65-F5344CB8AC3E}">
        <p14:creationId xmlns:p14="http://schemas.microsoft.com/office/powerpoint/2010/main" val="3248686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C52AFF0-7A71-42F2-B163-2E15A16FEE7D}" type="datetimeFigureOut">
              <a:rPr lang="ko-KR" altLang="en-US" smtClean="0"/>
              <a:t>2021-02-03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0BAAF1A-D648-4CD1-8FAC-3EA16C80035B}" type="slidenum">
              <a:rPr lang="ko-KR" altLang="en-US" smtClean="0"/>
              <a:t>‹#›</a:t>
            </a:fld>
            <a:endParaRPr lang="ko-KR" altLang="en-US"/>
          </a:p>
        </p:txBody>
      </p:sp>
    </p:spTree>
    <p:extLst>
      <p:ext uri="{BB962C8B-B14F-4D97-AF65-F5344CB8AC3E}">
        <p14:creationId xmlns:p14="http://schemas.microsoft.com/office/powerpoint/2010/main" val="217274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ko-KR" altLang="en-US"/>
              <a:t>마스터 제목 스타일 편집</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C52AFF0-7A71-42F2-B163-2E15A16FEE7D}" type="datetimeFigureOut">
              <a:rPr lang="ko-KR" altLang="en-US" smtClean="0"/>
              <a:t>2021-02-03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0BAAF1A-D648-4CD1-8FAC-3EA16C80035B}" type="slidenum">
              <a:rPr lang="ko-KR" altLang="en-US" smtClean="0"/>
              <a:t>‹#›</a:t>
            </a:fld>
            <a:endParaRPr lang="ko-KR" altLang="en-US"/>
          </a:p>
        </p:txBody>
      </p:sp>
    </p:spTree>
    <p:extLst>
      <p:ext uri="{BB962C8B-B14F-4D97-AF65-F5344CB8AC3E}">
        <p14:creationId xmlns:p14="http://schemas.microsoft.com/office/powerpoint/2010/main" val="4004811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C52AFF0-7A71-42F2-B163-2E15A16FEE7D}" type="datetimeFigureOut">
              <a:rPr lang="ko-KR" altLang="en-US" smtClean="0"/>
              <a:t>2021-02-03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60BAAF1A-D648-4CD1-8FAC-3EA16C80035B}" type="slidenum">
              <a:rPr lang="ko-KR" altLang="en-US" smtClean="0"/>
              <a:t>‹#›</a:t>
            </a:fld>
            <a:endParaRPr lang="ko-KR" altLang="en-US"/>
          </a:p>
        </p:txBody>
      </p:sp>
    </p:spTree>
    <p:extLst>
      <p:ext uri="{BB962C8B-B14F-4D97-AF65-F5344CB8AC3E}">
        <p14:creationId xmlns:p14="http://schemas.microsoft.com/office/powerpoint/2010/main" val="124668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472381" y="3618442"/>
            <a:ext cx="2901255" cy="5322183"/>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3471863" y="3618442"/>
            <a:ext cx="2915543" cy="5322183"/>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C52AFF0-7A71-42F2-B163-2E15A16FEE7D}" type="datetimeFigureOut">
              <a:rPr lang="ko-KR" altLang="en-US" smtClean="0"/>
              <a:t>2021-02-03</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60BAAF1A-D648-4CD1-8FAC-3EA16C80035B}" type="slidenum">
              <a:rPr lang="ko-KR" altLang="en-US" smtClean="0"/>
              <a:t>‹#›</a:t>
            </a:fld>
            <a:endParaRPr lang="ko-KR" altLang="en-US"/>
          </a:p>
        </p:txBody>
      </p:sp>
    </p:spTree>
    <p:extLst>
      <p:ext uri="{BB962C8B-B14F-4D97-AF65-F5344CB8AC3E}">
        <p14:creationId xmlns:p14="http://schemas.microsoft.com/office/powerpoint/2010/main" val="327234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C52AFF0-7A71-42F2-B163-2E15A16FEE7D}" type="datetimeFigureOut">
              <a:rPr lang="ko-KR" altLang="en-US" smtClean="0"/>
              <a:t>2021-02-03</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60BAAF1A-D648-4CD1-8FAC-3EA16C80035B}" type="slidenum">
              <a:rPr lang="ko-KR" altLang="en-US" smtClean="0"/>
              <a:t>‹#›</a:t>
            </a:fld>
            <a:endParaRPr lang="ko-KR" altLang="en-US"/>
          </a:p>
        </p:txBody>
      </p:sp>
    </p:spTree>
    <p:extLst>
      <p:ext uri="{BB962C8B-B14F-4D97-AF65-F5344CB8AC3E}">
        <p14:creationId xmlns:p14="http://schemas.microsoft.com/office/powerpoint/2010/main" val="2283573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2AFF0-7A71-42F2-B163-2E15A16FEE7D}" type="datetimeFigureOut">
              <a:rPr lang="ko-KR" altLang="en-US" smtClean="0"/>
              <a:t>2021-02-03</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60BAAF1A-D648-4CD1-8FAC-3EA16C80035B}" type="slidenum">
              <a:rPr lang="ko-KR" altLang="en-US" smtClean="0"/>
              <a:t>‹#›</a:t>
            </a:fld>
            <a:endParaRPr lang="ko-KR" altLang="en-US"/>
          </a:p>
        </p:txBody>
      </p:sp>
    </p:spTree>
    <p:extLst>
      <p:ext uri="{BB962C8B-B14F-4D97-AF65-F5344CB8AC3E}">
        <p14:creationId xmlns:p14="http://schemas.microsoft.com/office/powerpoint/2010/main" val="1761240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ko-KR" altLang="en-US"/>
              <a:t>마스터 제목 스타일 편집</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C52AFF0-7A71-42F2-B163-2E15A16FEE7D}" type="datetimeFigureOut">
              <a:rPr lang="ko-KR" altLang="en-US" smtClean="0"/>
              <a:t>2021-02-03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60BAAF1A-D648-4CD1-8FAC-3EA16C80035B}" type="slidenum">
              <a:rPr lang="ko-KR" altLang="en-US" smtClean="0"/>
              <a:t>‹#›</a:t>
            </a:fld>
            <a:endParaRPr lang="ko-KR" altLang="en-US"/>
          </a:p>
        </p:txBody>
      </p:sp>
    </p:spTree>
    <p:extLst>
      <p:ext uri="{BB962C8B-B14F-4D97-AF65-F5344CB8AC3E}">
        <p14:creationId xmlns:p14="http://schemas.microsoft.com/office/powerpoint/2010/main" val="3168345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C52AFF0-7A71-42F2-B163-2E15A16FEE7D}" type="datetimeFigureOut">
              <a:rPr lang="ko-KR" altLang="en-US" smtClean="0"/>
              <a:t>2021-02-03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60BAAF1A-D648-4CD1-8FAC-3EA16C80035B}" type="slidenum">
              <a:rPr lang="ko-KR" altLang="en-US" smtClean="0"/>
              <a:t>‹#›</a:t>
            </a:fld>
            <a:endParaRPr lang="ko-KR" altLang="en-US"/>
          </a:p>
        </p:txBody>
      </p:sp>
    </p:spTree>
    <p:extLst>
      <p:ext uri="{BB962C8B-B14F-4D97-AF65-F5344CB8AC3E}">
        <p14:creationId xmlns:p14="http://schemas.microsoft.com/office/powerpoint/2010/main" val="144161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C52AFF0-7A71-42F2-B163-2E15A16FEE7D}" type="datetimeFigureOut">
              <a:rPr lang="ko-KR" altLang="en-US" smtClean="0"/>
              <a:t>2021-02-03</a:t>
            </a:fld>
            <a:endParaRPr lang="ko-KR"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0BAAF1A-D648-4CD1-8FAC-3EA16C80035B}" type="slidenum">
              <a:rPr lang="ko-KR" altLang="en-US" smtClean="0"/>
              <a:t>‹#›</a:t>
            </a:fld>
            <a:endParaRPr lang="ko-KR" altLang="en-US"/>
          </a:p>
        </p:txBody>
      </p:sp>
    </p:spTree>
    <p:extLst>
      <p:ext uri="{BB962C8B-B14F-4D97-AF65-F5344CB8AC3E}">
        <p14:creationId xmlns:p14="http://schemas.microsoft.com/office/powerpoint/2010/main" val="2165190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1"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pn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dana3\Desktop\러시아\전시회\가전 application\가전 사진.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7196" y="1871545"/>
            <a:ext cx="6480720" cy="31524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2019707" y="5870938"/>
            <a:ext cx="30518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fontAlgn="base" latinLnBrk="1">
              <a:spcBef>
                <a:spcPct val="0"/>
              </a:spcBef>
              <a:spcAft>
                <a:spcPct val="0"/>
              </a:spcAft>
            </a:pPr>
            <a:r>
              <a:rPr kumimoji="1" lang="en-US" altLang="ko-KR" sz="2000" b="1" dirty="0">
                <a:latin typeface="Times New Roman" panose="02020603050405020304" pitchFamily="18" charset="0"/>
                <a:ea typeface="굴림" pitchFamily="50" charset="-127"/>
                <a:cs typeface="Times New Roman" panose="02020603050405020304" pitchFamily="18" charset="0"/>
              </a:rPr>
              <a:t>DANA KOREA CO., LTD</a:t>
            </a:r>
            <a:endParaRPr kumimoji="1" lang="ko-KR" altLang="ko-KR" sz="2000" b="1" dirty="0">
              <a:latin typeface="Times New Roman" panose="02020603050405020304" pitchFamily="18" charset="0"/>
              <a:ea typeface="굴림" pitchFamily="50" charset="-127"/>
              <a:cs typeface="Times New Roman" panose="02020603050405020304" pitchFamily="18" charset="0"/>
            </a:endParaRPr>
          </a:p>
        </p:txBody>
      </p:sp>
      <p:pic>
        <p:nvPicPr>
          <p:cNvPr id="1030" name="Picture 3673"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521" y="5728124"/>
            <a:ext cx="1276350" cy="542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1710034" y="6352128"/>
            <a:ext cx="366318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fontAlgn="base" latinLnBrk="1">
              <a:spcBef>
                <a:spcPct val="0"/>
              </a:spcBef>
              <a:spcAft>
                <a:spcPct val="0"/>
              </a:spcAft>
            </a:pPr>
            <a:r>
              <a:rPr kumimoji="1" lang="en-US" altLang="ko-KR" sz="1050" b="1" dirty="0">
                <a:latin typeface="Times New Roman" panose="02020603050405020304" pitchFamily="18" charset="0"/>
                <a:ea typeface="맑은 고딕" pitchFamily="50" charset="-127"/>
                <a:cs typeface="Times New Roman" panose="02020603050405020304" pitchFamily="18" charset="0"/>
              </a:rPr>
              <a:t>YOUR BEST CHOICE FOR YOUR BUSINESS PARTNER</a:t>
            </a:r>
            <a:endParaRPr kumimoji="1" lang="en-US" altLang="ko-KR" sz="2000" b="1" dirty="0">
              <a:latin typeface="Times New Roman" panose="02020603050405020304" pitchFamily="18" charset="0"/>
              <a:ea typeface="굴림" pitchFamily="50" charset="-127"/>
              <a:cs typeface="Times New Roman" panose="02020603050405020304" pitchFamily="18" charset="0"/>
            </a:endParaRPr>
          </a:p>
        </p:txBody>
      </p:sp>
      <p:sp>
        <p:nvSpPr>
          <p:cNvPr id="6" name="TextBox 5"/>
          <p:cNvSpPr txBox="1"/>
          <p:nvPr/>
        </p:nvSpPr>
        <p:spPr>
          <a:xfrm>
            <a:off x="327353" y="7457607"/>
            <a:ext cx="6220563" cy="1138773"/>
          </a:xfrm>
          <a:prstGeom prst="rect">
            <a:avLst/>
          </a:prstGeom>
          <a:noFill/>
        </p:spPr>
        <p:txBody>
          <a:bodyPr wrap="square" rtlCol="0">
            <a:spAutoFit/>
          </a:bodyPr>
          <a:lstStyle/>
          <a:p>
            <a:r>
              <a:rPr lang="en-US" altLang="ko-KR" dirty="0">
                <a:latin typeface="Times New Roman" panose="02020603050405020304" pitchFamily="18" charset="0"/>
                <a:cs typeface="Times New Roman" panose="02020603050405020304" pitchFamily="18" charset="0"/>
              </a:rPr>
              <a:t> </a:t>
            </a:r>
            <a:r>
              <a:rPr lang="en-US" altLang="ko-KR" sz="1600" b="1" dirty="0">
                <a:latin typeface="Times New Roman" panose="02020603050405020304" pitchFamily="18" charset="0"/>
                <a:cs typeface="Times New Roman" panose="02020603050405020304" pitchFamily="18" charset="0"/>
              </a:rPr>
              <a:t>Address : 2F, 88-10, WORLDCUP BUK-RO 6-GIL, MAPO-GU,</a:t>
            </a:r>
          </a:p>
          <a:p>
            <a:r>
              <a:rPr lang="en-US" altLang="ko-KR" sz="1600" b="1" dirty="0">
                <a:latin typeface="Times New Roman" panose="02020603050405020304" pitchFamily="18" charset="0"/>
                <a:cs typeface="Times New Roman" panose="02020603050405020304" pitchFamily="18" charset="0"/>
              </a:rPr>
              <a:t>                  SEOUL, KOREA(ZIP:03993)</a:t>
            </a:r>
          </a:p>
          <a:p>
            <a:r>
              <a:rPr lang="en-US" altLang="ko-KR" sz="1600" b="1" dirty="0">
                <a:latin typeface="Times New Roman" panose="02020603050405020304" pitchFamily="18" charset="0"/>
                <a:cs typeface="Times New Roman" panose="02020603050405020304" pitchFamily="18" charset="0"/>
              </a:rPr>
              <a:t> TEL : +82-2-3143-4070 / FAX : +82-2-3143-4233</a:t>
            </a:r>
          </a:p>
          <a:p>
            <a:r>
              <a:rPr lang="en-US" altLang="ko-KR" sz="1600" b="1" dirty="0">
                <a:latin typeface="Times New Roman" panose="02020603050405020304" pitchFamily="18" charset="0"/>
                <a:cs typeface="Times New Roman" panose="02020603050405020304" pitchFamily="18" charset="0"/>
              </a:rPr>
              <a:t> E-MAIL : sales@danakorea.com</a:t>
            </a:r>
            <a:endParaRPr lang="ko-KR" altLang="en-US" b="1" dirty="0">
              <a:latin typeface="Times New Roman" panose="02020603050405020304" pitchFamily="18" charset="0"/>
              <a:cs typeface="Times New Roman" panose="02020603050405020304" pitchFamily="18" charset="0"/>
            </a:endParaRPr>
          </a:p>
        </p:txBody>
      </p:sp>
      <p:cxnSp>
        <p:nvCxnSpPr>
          <p:cNvPr id="11" name="직선 연결선 10"/>
          <p:cNvCxnSpPr/>
          <p:nvPr/>
        </p:nvCxnSpPr>
        <p:spPr>
          <a:xfrm>
            <a:off x="404664" y="9624208"/>
            <a:ext cx="6048672"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3" descr="C:\Users\dana3\Desktop\러시아\전시회\건재 application\exterior2.PNG">
            <a:extLst>
              <a:ext uri="{FF2B5EF4-FFF2-40B4-BE49-F238E27FC236}">
                <a16:creationId xmlns:a16="http://schemas.microsoft.com/office/drawing/2014/main" id="{4C36EB5B-22FB-44D7-AAA4-9C7B1B7FB8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36" y="129363"/>
            <a:ext cx="1629736" cy="1259079"/>
          </a:xfrm>
          <a:prstGeom prst="rect">
            <a:avLst/>
          </a:prstGeom>
          <a:noFill/>
          <a:extLst>
            <a:ext uri="{909E8E84-426E-40DD-AFC4-6F175D3DCCD1}">
              <a14:hiddenFill xmlns:a14="http://schemas.microsoft.com/office/drawing/2010/main">
                <a:solidFill>
                  <a:srgbClr val="FFFFFF"/>
                </a:solidFill>
              </a14:hiddenFill>
            </a:ext>
          </a:extLst>
        </p:spPr>
      </p:pic>
      <p:pic>
        <p:nvPicPr>
          <p:cNvPr id="8" name="그림 7">
            <a:extLst>
              <a:ext uri="{FF2B5EF4-FFF2-40B4-BE49-F238E27FC236}">
                <a16:creationId xmlns:a16="http://schemas.microsoft.com/office/drawing/2014/main" id="{B3036924-F53C-4C5B-9866-4B0456A81F17}"/>
              </a:ext>
            </a:extLst>
          </p:cNvPr>
          <p:cNvPicPr>
            <a:picLocks noChangeAspect="1"/>
          </p:cNvPicPr>
          <p:nvPr/>
        </p:nvPicPr>
        <p:blipFill>
          <a:blip r:embed="rId6"/>
          <a:stretch>
            <a:fillRect/>
          </a:stretch>
        </p:blipFill>
        <p:spPr>
          <a:xfrm>
            <a:off x="3383244" y="99780"/>
            <a:ext cx="1918674" cy="1288662"/>
          </a:xfrm>
          <a:prstGeom prst="rect">
            <a:avLst/>
          </a:prstGeom>
        </p:spPr>
      </p:pic>
      <p:pic>
        <p:nvPicPr>
          <p:cNvPr id="17" name="Picture 2" descr="C:\Users\dana3\Desktop\러시아\전시회\건재 application\exterior.PNG">
            <a:extLst>
              <a:ext uri="{FF2B5EF4-FFF2-40B4-BE49-F238E27FC236}">
                <a16:creationId xmlns:a16="http://schemas.microsoft.com/office/drawing/2014/main" id="{FFFD79F7-CCDF-4A9F-BF14-156CCA0DB07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9472" y="173963"/>
            <a:ext cx="1847250" cy="1339507"/>
          </a:xfrm>
          <a:prstGeom prst="rect">
            <a:avLst/>
          </a:prstGeom>
          <a:noFill/>
          <a:extLst>
            <a:ext uri="{909E8E84-426E-40DD-AFC4-6F175D3DCCD1}">
              <a14:hiddenFill xmlns:a14="http://schemas.microsoft.com/office/drawing/2010/main">
                <a:solidFill>
                  <a:srgbClr val="FFFFFF"/>
                </a:solidFill>
              </a14:hiddenFill>
            </a:ext>
          </a:extLst>
        </p:spPr>
      </p:pic>
      <p:pic>
        <p:nvPicPr>
          <p:cNvPr id="16" name="그림 15">
            <a:extLst>
              <a:ext uri="{FF2B5EF4-FFF2-40B4-BE49-F238E27FC236}">
                <a16:creationId xmlns:a16="http://schemas.microsoft.com/office/drawing/2014/main" id="{E12B0464-96DB-4CAB-9506-40C73F6224F0}"/>
              </a:ext>
            </a:extLst>
          </p:cNvPr>
          <p:cNvPicPr>
            <a:picLocks noChangeAspect="1"/>
          </p:cNvPicPr>
          <p:nvPr/>
        </p:nvPicPr>
        <p:blipFill>
          <a:blip r:embed="rId8"/>
          <a:stretch>
            <a:fillRect/>
          </a:stretch>
        </p:blipFill>
        <p:spPr>
          <a:xfrm>
            <a:off x="5071568" y="352144"/>
            <a:ext cx="1742262" cy="1038006"/>
          </a:xfrm>
          <a:prstGeom prst="rect">
            <a:avLst/>
          </a:prstGeom>
        </p:spPr>
      </p:pic>
    </p:spTree>
    <p:extLst>
      <p:ext uri="{BB962C8B-B14F-4D97-AF65-F5344CB8AC3E}">
        <p14:creationId xmlns:p14="http://schemas.microsoft.com/office/powerpoint/2010/main" val="1890247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1437BC-D8D5-4C78-9F37-CC9EB580FC26}"/>
              </a:ext>
            </a:extLst>
          </p:cNvPr>
          <p:cNvSpPr txBox="1"/>
          <p:nvPr/>
        </p:nvSpPr>
        <p:spPr>
          <a:xfrm>
            <a:off x="265135" y="386644"/>
            <a:ext cx="6341302"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B. OTHERES</a:t>
            </a:r>
            <a:endParaRPr lang="ko-KR" altLang="en-US" b="1" dirty="0">
              <a:latin typeface="Times New Roman" panose="02020603050405020304" pitchFamily="18" charset="0"/>
              <a:cs typeface="Times New Roman" panose="02020603050405020304" pitchFamily="18" charset="0"/>
            </a:endParaRPr>
          </a:p>
        </p:txBody>
      </p:sp>
      <p:pic>
        <p:nvPicPr>
          <p:cNvPr id="5" name="그림 4">
            <a:extLst>
              <a:ext uri="{FF2B5EF4-FFF2-40B4-BE49-F238E27FC236}">
                <a16:creationId xmlns:a16="http://schemas.microsoft.com/office/drawing/2014/main" id="{C5F145D7-7605-4C49-A26D-8E5419AD1522}"/>
              </a:ext>
            </a:extLst>
          </p:cNvPr>
          <p:cNvPicPr>
            <a:picLocks noChangeAspect="1"/>
          </p:cNvPicPr>
          <p:nvPr/>
        </p:nvPicPr>
        <p:blipFill>
          <a:blip r:embed="rId2"/>
          <a:stretch>
            <a:fillRect/>
          </a:stretch>
        </p:blipFill>
        <p:spPr>
          <a:xfrm>
            <a:off x="251563" y="680820"/>
            <a:ext cx="1350825" cy="1279729"/>
          </a:xfrm>
          <a:prstGeom prst="rect">
            <a:avLst/>
          </a:prstGeom>
        </p:spPr>
      </p:pic>
      <p:sp>
        <p:nvSpPr>
          <p:cNvPr id="6" name="TextBox 5">
            <a:extLst>
              <a:ext uri="{FF2B5EF4-FFF2-40B4-BE49-F238E27FC236}">
                <a16:creationId xmlns:a16="http://schemas.microsoft.com/office/drawing/2014/main" id="{D6DEE520-059E-49A2-88E7-19ECD82B4494}"/>
              </a:ext>
            </a:extLst>
          </p:cNvPr>
          <p:cNvSpPr txBox="1"/>
          <p:nvPr/>
        </p:nvSpPr>
        <p:spPr>
          <a:xfrm>
            <a:off x="371082" y="754402"/>
            <a:ext cx="864296" cy="369332"/>
          </a:xfrm>
          <a:prstGeom prst="rect">
            <a:avLst/>
          </a:prstGeom>
          <a:noFill/>
        </p:spPr>
        <p:txBody>
          <a:bodyPr wrap="square" rtlCol="0">
            <a:spAutoFit/>
          </a:bodyPr>
          <a:lstStyle/>
          <a:p>
            <a:r>
              <a:rPr lang="en-US" altLang="ko-KR" b="1" dirty="0">
                <a:solidFill>
                  <a:srgbClr val="FF0000"/>
                </a:solidFill>
              </a:rPr>
              <a:t>UV</a:t>
            </a:r>
            <a:endParaRPr lang="ko-KR" altLang="en-US" b="1" dirty="0">
              <a:solidFill>
                <a:srgbClr val="FF0000"/>
              </a:solidFill>
            </a:endParaRPr>
          </a:p>
        </p:txBody>
      </p:sp>
      <p:sp>
        <p:nvSpPr>
          <p:cNvPr id="7" name="TextBox 6">
            <a:extLst>
              <a:ext uri="{FF2B5EF4-FFF2-40B4-BE49-F238E27FC236}">
                <a16:creationId xmlns:a16="http://schemas.microsoft.com/office/drawing/2014/main" id="{4F34A73F-0D36-4A5A-B002-6E38C5626545}"/>
              </a:ext>
            </a:extLst>
          </p:cNvPr>
          <p:cNvSpPr txBox="1"/>
          <p:nvPr/>
        </p:nvSpPr>
        <p:spPr>
          <a:xfrm>
            <a:off x="1141955" y="1509957"/>
            <a:ext cx="1002083" cy="369332"/>
          </a:xfrm>
          <a:prstGeom prst="rect">
            <a:avLst/>
          </a:prstGeom>
          <a:noFill/>
        </p:spPr>
        <p:txBody>
          <a:bodyPr wrap="square" rtlCol="0">
            <a:spAutoFit/>
          </a:bodyPr>
          <a:lstStyle/>
          <a:p>
            <a:r>
              <a:rPr lang="en-US" altLang="ko-KR" b="1" dirty="0">
                <a:solidFill>
                  <a:srgbClr val="FF0000"/>
                </a:solidFill>
              </a:rPr>
              <a:t>99%</a:t>
            </a:r>
            <a:endParaRPr lang="ko-KR" altLang="en-US" b="1" dirty="0">
              <a:solidFill>
                <a:srgbClr val="FF0000"/>
              </a:solidFill>
            </a:endParaRPr>
          </a:p>
        </p:txBody>
      </p:sp>
      <p:sp>
        <p:nvSpPr>
          <p:cNvPr id="9" name="TextBox 8">
            <a:extLst>
              <a:ext uri="{FF2B5EF4-FFF2-40B4-BE49-F238E27FC236}">
                <a16:creationId xmlns:a16="http://schemas.microsoft.com/office/drawing/2014/main" id="{BFB272F3-800D-4D44-9B00-5836DDBCE057}"/>
              </a:ext>
            </a:extLst>
          </p:cNvPr>
          <p:cNvSpPr txBox="1"/>
          <p:nvPr/>
        </p:nvSpPr>
        <p:spPr>
          <a:xfrm>
            <a:off x="1769303" y="1583839"/>
            <a:ext cx="4266154" cy="369332"/>
          </a:xfrm>
          <a:prstGeom prst="rect">
            <a:avLst/>
          </a:prstGeom>
          <a:noFill/>
        </p:spPr>
        <p:txBody>
          <a:bodyPr wrap="square" rtlCol="0">
            <a:spAutoFit/>
          </a:bodyPr>
          <a:lstStyle/>
          <a:p>
            <a:r>
              <a:rPr lang="en-US" altLang="ko-KR" dirty="0">
                <a:latin typeface="Times New Roman" panose="02020603050405020304" pitchFamily="18" charset="0"/>
                <a:cs typeface="Times New Roman" panose="02020603050405020304" pitchFamily="18" charset="0"/>
              </a:rPr>
              <a:t>- </a:t>
            </a:r>
            <a:r>
              <a:rPr lang="en-US" altLang="ko-KR" dirty="0" err="1">
                <a:latin typeface="Times New Roman" panose="02020603050405020304" pitchFamily="18" charset="0"/>
                <a:cs typeface="Times New Roman" panose="02020603050405020304" pitchFamily="18" charset="0"/>
              </a:rPr>
              <a:t>WaTouch</a:t>
            </a:r>
            <a:r>
              <a:rPr lang="en-US" altLang="ko-KR" dirty="0">
                <a:latin typeface="Times New Roman" panose="02020603050405020304" pitchFamily="18" charset="0"/>
                <a:cs typeface="Times New Roman" panose="02020603050405020304" pitchFamily="18" charset="0"/>
              </a:rPr>
              <a:t> Film blocks 99% of UV rays.</a:t>
            </a:r>
            <a:endParaRPr lang="ko-KR" altLang="en-US"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AD24DA1-6503-4F28-959D-ED37C6DDD68B}"/>
              </a:ext>
            </a:extLst>
          </p:cNvPr>
          <p:cNvSpPr txBox="1"/>
          <p:nvPr/>
        </p:nvSpPr>
        <p:spPr>
          <a:xfrm>
            <a:off x="299581" y="1995676"/>
            <a:ext cx="6341302"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IV-2-3. How To Use(Installation) _ </a:t>
            </a:r>
            <a:r>
              <a:rPr lang="en-US" altLang="ko-KR" b="1" dirty="0" err="1">
                <a:latin typeface="Times New Roman" panose="02020603050405020304" pitchFamily="18" charset="0"/>
                <a:cs typeface="Times New Roman" panose="02020603050405020304" pitchFamily="18" charset="0"/>
              </a:rPr>
              <a:t>WaTouch</a:t>
            </a:r>
            <a:r>
              <a:rPr lang="en-US" altLang="ko-KR" b="1" dirty="0">
                <a:latin typeface="Times New Roman" panose="02020603050405020304" pitchFamily="18" charset="0"/>
                <a:cs typeface="Times New Roman" panose="02020603050405020304" pitchFamily="18" charset="0"/>
              </a:rPr>
              <a:t> Film</a:t>
            </a:r>
            <a:endParaRPr lang="ko-KR" altLang="en-US" b="1" dirty="0">
              <a:latin typeface="Times New Roman" panose="02020603050405020304" pitchFamily="18" charset="0"/>
              <a:cs typeface="Times New Roman" panose="02020603050405020304" pitchFamily="18" charset="0"/>
            </a:endParaRPr>
          </a:p>
        </p:txBody>
      </p:sp>
      <p:pic>
        <p:nvPicPr>
          <p:cNvPr id="16" name="그림 15">
            <a:extLst>
              <a:ext uri="{FF2B5EF4-FFF2-40B4-BE49-F238E27FC236}">
                <a16:creationId xmlns:a16="http://schemas.microsoft.com/office/drawing/2014/main" id="{B0262C1D-69FD-4CE2-9055-048548A9989A}"/>
              </a:ext>
            </a:extLst>
          </p:cNvPr>
          <p:cNvPicPr>
            <a:picLocks noChangeAspect="1"/>
          </p:cNvPicPr>
          <p:nvPr/>
        </p:nvPicPr>
        <p:blipFill>
          <a:blip r:embed="rId3"/>
          <a:stretch>
            <a:fillRect/>
          </a:stretch>
        </p:blipFill>
        <p:spPr>
          <a:xfrm>
            <a:off x="265706" y="2855470"/>
            <a:ext cx="2646529" cy="1650278"/>
          </a:xfrm>
          <a:prstGeom prst="rect">
            <a:avLst/>
          </a:prstGeom>
        </p:spPr>
      </p:pic>
      <p:sp>
        <p:nvSpPr>
          <p:cNvPr id="17" name="TextBox 16">
            <a:extLst>
              <a:ext uri="{FF2B5EF4-FFF2-40B4-BE49-F238E27FC236}">
                <a16:creationId xmlns:a16="http://schemas.microsoft.com/office/drawing/2014/main" id="{CC0CAA74-1743-4A2F-977D-936DDD126601}"/>
              </a:ext>
            </a:extLst>
          </p:cNvPr>
          <p:cNvSpPr txBox="1"/>
          <p:nvPr/>
        </p:nvSpPr>
        <p:spPr>
          <a:xfrm>
            <a:off x="265706" y="2329841"/>
            <a:ext cx="5763016" cy="523220"/>
          </a:xfrm>
          <a:prstGeom prst="rect">
            <a:avLst/>
          </a:prstGeom>
          <a:noFill/>
        </p:spPr>
        <p:txBody>
          <a:bodyPr wrap="square" rtlCol="0">
            <a:spAutoFit/>
          </a:bodyPr>
          <a:lstStyle/>
          <a:p>
            <a:r>
              <a:rPr lang="en-US" altLang="ko-KR" sz="1400" dirty="0">
                <a:latin typeface="Times New Roman" panose="02020603050405020304" pitchFamily="18" charset="0"/>
                <a:cs typeface="Times New Roman" panose="02020603050405020304" pitchFamily="18" charset="0"/>
              </a:rPr>
              <a:t>* Notice:  Before following below steps, please clean the window first, for </a:t>
            </a:r>
          </a:p>
          <a:p>
            <a:r>
              <a:rPr lang="en-US" altLang="ko-KR" sz="1400" dirty="0">
                <a:latin typeface="Times New Roman" panose="02020603050405020304" pitchFamily="18" charset="0"/>
                <a:cs typeface="Times New Roman" panose="02020603050405020304" pitchFamily="18" charset="0"/>
              </a:rPr>
              <a:t>                  better attaching result.</a:t>
            </a:r>
            <a:endParaRPr lang="ko-KR" altLang="en-US" sz="1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CF1BDCDB-129A-4B31-AF60-8CE5C38B7C96}"/>
              </a:ext>
            </a:extLst>
          </p:cNvPr>
          <p:cNvSpPr txBox="1"/>
          <p:nvPr/>
        </p:nvSpPr>
        <p:spPr>
          <a:xfrm>
            <a:off x="3160263" y="2855469"/>
            <a:ext cx="3394553" cy="738664"/>
          </a:xfrm>
          <a:prstGeom prst="rect">
            <a:avLst/>
          </a:prstGeom>
          <a:noFill/>
        </p:spPr>
        <p:txBody>
          <a:bodyPr wrap="square" rtlCol="0">
            <a:spAutoFit/>
          </a:bodyPr>
          <a:lstStyle/>
          <a:p>
            <a:r>
              <a:rPr lang="en-US" altLang="ko-KR" sz="1400" dirty="0">
                <a:latin typeface="Times New Roman" panose="02020603050405020304" pitchFamily="18" charset="0"/>
                <a:cs typeface="Times New Roman" panose="02020603050405020304" pitchFamily="18" charset="0"/>
              </a:rPr>
              <a:t>Step 1.</a:t>
            </a:r>
            <a:br>
              <a:rPr lang="en-US" altLang="ko-KR" sz="1400" dirty="0">
                <a:latin typeface="Times New Roman" panose="02020603050405020304" pitchFamily="18" charset="0"/>
                <a:cs typeface="Times New Roman" panose="02020603050405020304" pitchFamily="18" charset="0"/>
              </a:rPr>
            </a:br>
            <a:r>
              <a:rPr lang="en-US" altLang="ko-KR" sz="1400" dirty="0">
                <a:latin typeface="Times New Roman" panose="02020603050405020304" pitchFamily="18" charset="0"/>
                <a:cs typeface="Times New Roman" panose="02020603050405020304" pitchFamily="18" charset="0"/>
              </a:rPr>
              <a:t>- Spray water to the window </a:t>
            </a:r>
          </a:p>
          <a:p>
            <a:r>
              <a:rPr lang="en-US" altLang="ko-KR" sz="1400" dirty="0">
                <a:latin typeface="Times New Roman" panose="02020603050405020304" pitchFamily="18" charset="0"/>
                <a:cs typeface="Times New Roman" panose="02020603050405020304" pitchFamily="18" charset="0"/>
              </a:rPr>
              <a:t>   overall.</a:t>
            </a:r>
            <a:endParaRPr lang="ko-KR" altLang="en-US" sz="1400" dirty="0">
              <a:latin typeface="Times New Roman" panose="02020603050405020304" pitchFamily="18" charset="0"/>
              <a:cs typeface="Times New Roman" panose="02020603050405020304" pitchFamily="18" charset="0"/>
            </a:endParaRPr>
          </a:p>
        </p:txBody>
      </p:sp>
      <p:pic>
        <p:nvPicPr>
          <p:cNvPr id="19" name="그림 18">
            <a:extLst>
              <a:ext uri="{FF2B5EF4-FFF2-40B4-BE49-F238E27FC236}">
                <a16:creationId xmlns:a16="http://schemas.microsoft.com/office/drawing/2014/main" id="{2C192CEE-569D-4F15-99D0-F4491B8203C0}"/>
              </a:ext>
            </a:extLst>
          </p:cNvPr>
          <p:cNvPicPr>
            <a:picLocks noChangeAspect="1"/>
          </p:cNvPicPr>
          <p:nvPr/>
        </p:nvPicPr>
        <p:blipFill>
          <a:blip r:embed="rId4"/>
          <a:stretch>
            <a:fillRect/>
          </a:stretch>
        </p:blipFill>
        <p:spPr>
          <a:xfrm>
            <a:off x="327619" y="4598020"/>
            <a:ext cx="2584616" cy="1689644"/>
          </a:xfrm>
          <a:prstGeom prst="rect">
            <a:avLst/>
          </a:prstGeom>
        </p:spPr>
      </p:pic>
      <p:sp>
        <p:nvSpPr>
          <p:cNvPr id="20" name="TextBox 19">
            <a:extLst>
              <a:ext uri="{FF2B5EF4-FFF2-40B4-BE49-F238E27FC236}">
                <a16:creationId xmlns:a16="http://schemas.microsoft.com/office/drawing/2014/main" id="{8491967C-00C4-436E-900C-E072E02FD367}"/>
              </a:ext>
            </a:extLst>
          </p:cNvPr>
          <p:cNvSpPr txBox="1"/>
          <p:nvPr/>
        </p:nvSpPr>
        <p:spPr>
          <a:xfrm>
            <a:off x="3211884" y="4598020"/>
            <a:ext cx="3394553" cy="738664"/>
          </a:xfrm>
          <a:prstGeom prst="rect">
            <a:avLst/>
          </a:prstGeom>
          <a:noFill/>
        </p:spPr>
        <p:txBody>
          <a:bodyPr wrap="square" rtlCol="0">
            <a:spAutoFit/>
          </a:bodyPr>
          <a:lstStyle/>
          <a:p>
            <a:r>
              <a:rPr lang="en-US" altLang="ko-KR" sz="1400" dirty="0">
                <a:latin typeface="Times New Roman" panose="02020603050405020304" pitchFamily="18" charset="0"/>
                <a:cs typeface="Times New Roman" panose="02020603050405020304" pitchFamily="18" charset="0"/>
              </a:rPr>
              <a:t>Step 2.</a:t>
            </a:r>
            <a:br>
              <a:rPr lang="en-US" altLang="ko-KR" sz="1400" dirty="0">
                <a:latin typeface="Times New Roman" panose="02020603050405020304" pitchFamily="18" charset="0"/>
                <a:cs typeface="Times New Roman" panose="02020603050405020304" pitchFamily="18" charset="0"/>
              </a:rPr>
            </a:br>
            <a:r>
              <a:rPr lang="en-US" altLang="ko-KR" sz="1400" dirty="0">
                <a:latin typeface="Times New Roman" panose="02020603050405020304" pitchFamily="18" charset="0"/>
                <a:cs typeface="Times New Roman" panose="02020603050405020304" pitchFamily="18" charset="0"/>
              </a:rPr>
              <a:t>- Attach the sheet from the top</a:t>
            </a:r>
          </a:p>
          <a:p>
            <a:r>
              <a:rPr lang="en-US" altLang="ko-KR" sz="1400" dirty="0">
                <a:latin typeface="Times New Roman" panose="02020603050405020304" pitchFamily="18" charset="0"/>
                <a:cs typeface="Times New Roman" panose="02020603050405020304" pitchFamily="18" charset="0"/>
              </a:rPr>
              <a:t>   to bottom after measured.</a:t>
            </a:r>
            <a:endParaRPr lang="ko-KR" altLang="en-US" sz="1400" dirty="0">
              <a:latin typeface="Times New Roman" panose="02020603050405020304" pitchFamily="18" charset="0"/>
              <a:cs typeface="Times New Roman" panose="02020603050405020304" pitchFamily="18" charset="0"/>
            </a:endParaRPr>
          </a:p>
        </p:txBody>
      </p:sp>
      <p:pic>
        <p:nvPicPr>
          <p:cNvPr id="21" name="그림 20">
            <a:extLst>
              <a:ext uri="{FF2B5EF4-FFF2-40B4-BE49-F238E27FC236}">
                <a16:creationId xmlns:a16="http://schemas.microsoft.com/office/drawing/2014/main" id="{3E2F18B6-C8F2-4019-B6A1-019898F28DCE}"/>
              </a:ext>
            </a:extLst>
          </p:cNvPr>
          <p:cNvPicPr>
            <a:picLocks noChangeAspect="1"/>
          </p:cNvPicPr>
          <p:nvPr/>
        </p:nvPicPr>
        <p:blipFill>
          <a:blip r:embed="rId5"/>
          <a:stretch>
            <a:fillRect/>
          </a:stretch>
        </p:blipFill>
        <p:spPr>
          <a:xfrm>
            <a:off x="294280" y="6402416"/>
            <a:ext cx="2617955" cy="1668755"/>
          </a:xfrm>
          <a:prstGeom prst="rect">
            <a:avLst/>
          </a:prstGeom>
        </p:spPr>
      </p:pic>
      <p:sp>
        <p:nvSpPr>
          <p:cNvPr id="22" name="TextBox 21">
            <a:extLst>
              <a:ext uri="{FF2B5EF4-FFF2-40B4-BE49-F238E27FC236}">
                <a16:creationId xmlns:a16="http://schemas.microsoft.com/office/drawing/2014/main" id="{5683A5C1-6D4C-4015-9B21-DD34023C0BFB}"/>
              </a:ext>
            </a:extLst>
          </p:cNvPr>
          <p:cNvSpPr txBox="1"/>
          <p:nvPr/>
        </p:nvSpPr>
        <p:spPr>
          <a:xfrm>
            <a:off x="3160263" y="6402416"/>
            <a:ext cx="3394553" cy="954107"/>
          </a:xfrm>
          <a:prstGeom prst="rect">
            <a:avLst/>
          </a:prstGeom>
          <a:noFill/>
        </p:spPr>
        <p:txBody>
          <a:bodyPr wrap="square" rtlCol="0">
            <a:spAutoFit/>
          </a:bodyPr>
          <a:lstStyle/>
          <a:p>
            <a:r>
              <a:rPr lang="en-US" altLang="ko-KR" sz="1400" dirty="0">
                <a:latin typeface="Times New Roman" panose="02020603050405020304" pitchFamily="18" charset="0"/>
                <a:cs typeface="Times New Roman" panose="02020603050405020304" pitchFamily="18" charset="0"/>
              </a:rPr>
              <a:t>Step 3.</a:t>
            </a:r>
            <a:br>
              <a:rPr lang="en-US" altLang="ko-KR" sz="1400" dirty="0">
                <a:latin typeface="Times New Roman" panose="02020603050405020304" pitchFamily="18" charset="0"/>
                <a:cs typeface="Times New Roman" panose="02020603050405020304" pitchFamily="18" charset="0"/>
              </a:rPr>
            </a:br>
            <a:r>
              <a:rPr lang="en-US" altLang="ko-KR" sz="1400" dirty="0">
                <a:latin typeface="Times New Roman" panose="02020603050405020304" pitchFamily="18" charset="0"/>
                <a:cs typeface="Times New Roman" panose="02020603050405020304" pitchFamily="18" charset="0"/>
              </a:rPr>
              <a:t>- Remove the air bubble with</a:t>
            </a:r>
          </a:p>
          <a:p>
            <a:r>
              <a:rPr lang="en-US" altLang="ko-KR" sz="1400" dirty="0">
                <a:latin typeface="Times New Roman" panose="02020603050405020304" pitchFamily="18" charset="0"/>
                <a:cs typeface="Times New Roman" panose="02020603050405020304" pitchFamily="18" charset="0"/>
              </a:rPr>
              <a:t>  Push stick, Cut off the remaining </a:t>
            </a:r>
          </a:p>
          <a:p>
            <a:r>
              <a:rPr lang="en-US" altLang="ko-KR" sz="1400" dirty="0">
                <a:latin typeface="Times New Roman" panose="02020603050405020304" pitchFamily="18" charset="0"/>
                <a:cs typeface="Times New Roman" panose="02020603050405020304" pitchFamily="18" charset="0"/>
              </a:rPr>
              <a:t>  film with box cutter.</a:t>
            </a:r>
            <a:endParaRPr lang="ko-KR" altLang="en-US" sz="14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9F068D2A-46EE-48E6-A33B-A0EDD78440FD}"/>
              </a:ext>
            </a:extLst>
          </p:cNvPr>
          <p:cNvSpPr txBox="1"/>
          <p:nvPr/>
        </p:nvSpPr>
        <p:spPr>
          <a:xfrm>
            <a:off x="3246330" y="8100127"/>
            <a:ext cx="3394553" cy="1600438"/>
          </a:xfrm>
          <a:prstGeom prst="rect">
            <a:avLst/>
          </a:prstGeom>
          <a:noFill/>
        </p:spPr>
        <p:txBody>
          <a:bodyPr wrap="square" rtlCol="0">
            <a:spAutoFit/>
          </a:bodyPr>
          <a:lstStyle/>
          <a:p>
            <a:r>
              <a:rPr lang="en-US" altLang="ko-KR" sz="1400" dirty="0">
                <a:latin typeface="Times New Roman" panose="02020603050405020304" pitchFamily="18" charset="0"/>
                <a:cs typeface="Times New Roman" panose="02020603050405020304" pitchFamily="18" charset="0"/>
              </a:rPr>
              <a:t>Step 4.</a:t>
            </a:r>
            <a:br>
              <a:rPr lang="en-US" altLang="ko-KR" sz="1400" dirty="0">
                <a:latin typeface="Times New Roman" panose="02020603050405020304" pitchFamily="18" charset="0"/>
                <a:cs typeface="Times New Roman" panose="02020603050405020304" pitchFamily="18" charset="0"/>
              </a:rPr>
            </a:br>
            <a:r>
              <a:rPr lang="en-US" altLang="ko-KR" sz="1400" dirty="0">
                <a:latin typeface="Times New Roman" panose="02020603050405020304" pitchFamily="18" charset="0"/>
                <a:cs typeface="Times New Roman" panose="02020603050405020304" pitchFamily="18" charset="0"/>
              </a:rPr>
              <a:t>- Expert is Required to fix the</a:t>
            </a:r>
          </a:p>
          <a:p>
            <a:r>
              <a:rPr lang="en-US" altLang="ko-KR" sz="1400" dirty="0">
                <a:latin typeface="Times New Roman" panose="02020603050405020304" pitchFamily="18" charset="0"/>
                <a:cs typeface="Times New Roman" panose="02020603050405020304" pitchFamily="18" charset="0"/>
              </a:rPr>
              <a:t>  </a:t>
            </a:r>
            <a:r>
              <a:rPr lang="en-US" altLang="ko-KR" sz="1400" dirty="0" err="1">
                <a:latin typeface="Times New Roman" panose="02020603050405020304" pitchFamily="18" charset="0"/>
                <a:cs typeface="Times New Roman" panose="02020603050405020304" pitchFamily="18" charset="0"/>
              </a:rPr>
              <a:t>WaTouch</a:t>
            </a:r>
            <a:r>
              <a:rPr lang="en-US" altLang="ko-KR" sz="1400" dirty="0">
                <a:latin typeface="Times New Roman" panose="02020603050405020304" pitchFamily="18" charset="0"/>
                <a:cs typeface="Times New Roman" panose="02020603050405020304" pitchFamily="18" charset="0"/>
              </a:rPr>
              <a:t> Film with Silicone at Edges</a:t>
            </a:r>
          </a:p>
          <a:p>
            <a:r>
              <a:rPr lang="en-US" altLang="ko-KR" sz="1400" dirty="0">
                <a:latin typeface="Times New Roman" panose="02020603050405020304" pitchFamily="18" charset="0"/>
                <a:cs typeface="Times New Roman" panose="02020603050405020304" pitchFamily="18" charset="0"/>
              </a:rPr>
              <a:t>Or </a:t>
            </a:r>
          </a:p>
          <a:p>
            <a:r>
              <a:rPr lang="en-US" altLang="ko-KR" sz="1400" dirty="0">
                <a:solidFill>
                  <a:srgbClr val="FF0000"/>
                </a:solidFill>
                <a:latin typeface="Times New Roman" panose="02020603050405020304" pitchFamily="18" charset="0"/>
                <a:cs typeface="Times New Roman" panose="02020603050405020304" pitchFamily="18" charset="0"/>
              </a:rPr>
              <a:t>- Without Silicone fixing, </a:t>
            </a:r>
            <a:r>
              <a:rPr lang="en-US" altLang="ko-KR" sz="1400" dirty="0" err="1">
                <a:solidFill>
                  <a:srgbClr val="FF0000"/>
                </a:solidFill>
                <a:latin typeface="Times New Roman" panose="02020603050405020304" pitchFamily="18" charset="0"/>
                <a:cs typeface="Times New Roman" panose="02020603050405020304" pitchFamily="18" charset="0"/>
              </a:rPr>
              <a:t>WaTouch</a:t>
            </a:r>
            <a:r>
              <a:rPr lang="en-US" altLang="ko-KR" sz="1400" dirty="0">
                <a:solidFill>
                  <a:srgbClr val="FF0000"/>
                </a:solidFill>
                <a:latin typeface="Times New Roman" panose="02020603050405020304" pitchFamily="18" charset="0"/>
                <a:cs typeface="Times New Roman" panose="02020603050405020304" pitchFamily="18" charset="0"/>
              </a:rPr>
              <a:t> Film will wear out after few months and Film can be Re-attached same as first installation.</a:t>
            </a:r>
            <a:endParaRPr lang="ko-KR" altLang="en-US" sz="1400" dirty="0">
              <a:solidFill>
                <a:srgbClr val="FF0000"/>
              </a:solidFill>
              <a:latin typeface="Times New Roman" panose="02020603050405020304" pitchFamily="18" charset="0"/>
              <a:cs typeface="Times New Roman" panose="02020603050405020304" pitchFamily="18" charset="0"/>
            </a:endParaRPr>
          </a:p>
        </p:txBody>
      </p:sp>
      <p:pic>
        <p:nvPicPr>
          <p:cNvPr id="28" name="그림 27">
            <a:extLst>
              <a:ext uri="{FF2B5EF4-FFF2-40B4-BE49-F238E27FC236}">
                <a16:creationId xmlns:a16="http://schemas.microsoft.com/office/drawing/2014/main" id="{8C2BA82D-5BAF-4F3E-9520-7AAADA12189E}"/>
              </a:ext>
            </a:extLst>
          </p:cNvPr>
          <p:cNvPicPr>
            <a:picLocks noChangeAspect="1"/>
          </p:cNvPicPr>
          <p:nvPr/>
        </p:nvPicPr>
        <p:blipFill>
          <a:blip r:embed="rId6"/>
          <a:stretch>
            <a:fillRect/>
          </a:stretch>
        </p:blipFill>
        <p:spPr>
          <a:xfrm>
            <a:off x="816801" y="8145620"/>
            <a:ext cx="1327237" cy="1423840"/>
          </a:xfrm>
          <a:prstGeom prst="rect">
            <a:avLst/>
          </a:prstGeom>
        </p:spPr>
      </p:pic>
      <p:sp>
        <p:nvSpPr>
          <p:cNvPr id="26" name="TextBox 25">
            <a:extLst>
              <a:ext uri="{FF2B5EF4-FFF2-40B4-BE49-F238E27FC236}">
                <a16:creationId xmlns:a16="http://schemas.microsoft.com/office/drawing/2014/main" id="{FFDD6D29-85C0-45D9-B5A8-B610CD6621CB}"/>
              </a:ext>
            </a:extLst>
          </p:cNvPr>
          <p:cNvSpPr txBox="1"/>
          <p:nvPr/>
        </p:nvSpPr>
        <p:spPr>
          <a:xfrm>
            <a:off x="1259316" y="18746"/>
            <a:ext cx="3168352" cy="400110"/>
          </a:xfrm>
          <a:prstGeom prst="rect">
            <a:avLst/>
          </a:prstGeom>
          <a:noFill/>
        </p:spPr>
        <p:txBody>
          <a:bodyPr wrap="square" rtlCol="0">
            <a:spAutoFit/>
          </a:bodyPr>
          <a:lstStyle/>
          <a:p>
            <a:pPr lvl="0"/>
            <a:r>
              <a:rPr kumimoji="1" lang="en-US" altLang="ko-KR" sz="2000" b="1" dirty="0">
                <a:latin typeface="Times New Roman" panose="02020603050405020304" pitchFamily="18" charset="0"/>
                <a:ea typeface="굴림" pitchFamily="50" charset="-127"/>
                <a:cs typeface="Times New Roman" panose="02020603050405020304" pitchFamily="18" charset="0"/>
              </a:rPr>
              <a:t>DANA KOREA CO., LTD</a:t>
            </a:r>
            <a:endParaRPr kumimoji="1" lang="ko-KR" altLang="ko-KR" sz="2000" b="1" dirty="0">
              <a:latin typeface="Times New Roman" panose="02020603050405020304" pitchFamily="18" charset="0"/>
              <a:ea typeface="굴림" pitchFamily="50" charset="-127"/>
              <a:cs typeface="Times New Roman" panose="02020603050405020304" pitchFamily="18" charset="0"/>
            </a:endParaRPr>
          </a:p>
        </p:txBody>
      </p:sp>
      <p:pic>
        <p:nvPicPr>
          <p:cNvPr id="27" name="Picture 3673" descr="logo">
            <a:extLst>
              <a:ext uri="{FF2B5EF4-FFF2-40B4-BE49-F238E27FC236}">
                <a16:creationId xmlns:a16="http://schemas.microsoft.com/office/drawing/2014/main" id="{F93F4408-A907-46D9-B523-9315E901B0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572" y="24574"/>
            <a:ext cx="889321" cy="378293"/>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직선 연결선 28">
            <a:extLst>
              <a:ext uri="{FF2B5EF4-FFF2-40B4-BE49-F238E27FC236}">
                <a16:creationId xmlns:a16="http://schemas.microsoft.com/office/drawing/2014/main" id="{DC8CFDBE-5375-46BF-A6AA-3FE92E27B10B}"/>
              </a:ext>
            </a:extLst>
          </p:cNvPr>
          <p:cNvCxnSpPr/>
          <p:nvPr/>
        </p:nvCxnSpPr>
        <p:spPr>
          <a:xfrm>
            <a:off x="102231" y="9711890"/>
            <a:ext cx="66535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직선 연결선 29">
            <a:extLst>
              <a:ext uri="{FF2B5EF4-FFF2-40B4-BE49-F238E27FC236}">
                <a16:creationId xmlns:a16="http://schemas.microsoft.com/office/drawing/2014/main" id="{E2103BBC-9287-4E6D-B7C4-B1C01A1024F7}"/>
              </a:ext>
            </a:extLst>
          </p:cNvPr>
          <p:cNvCxnSpPr/>
          <p:nvPr/>
        </p:nvCxnSpPr>
        <p:spPr>
          <a:xfrm>
            <a:off x="104319" y="432212"/>
            <a:ext cx="6653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242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2569CA-8405-4D28-BD23-445BA1172F5C}"/>
              </a:ext>
            </a:extLst>
          </p:cNvPr>
          <p:cNvSpPr txBox="1"/>
          <p:nvPr/>
        </p:nvSpPr>
        <p:spPr>
          <a:xfrm>
            <a:off x="313151" y="450937"/>
            <a:ext cx="6150279"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V. Produced SIZES</a:t>
            </a:r>
            <a:endParaRPr lang="ko-KR" altLang="en-US" b="1" dirty="0">
              <a:latin typeface="Times New Roman" panose="02020603050405020304" pitchFamily="18" charset="0"/>
              <a:cs typeface="Times New Roman" panose="02020603050405020304" pitchFamily="18" charset="0"/>
            </a:endParaRPr>
          </a:p>
        </p:txBody>
      </p:sp>
      <p:graphicFrame>
        <p:nvGraphicFramePr>
          <p:cNvPr id="8" name="표 7">
            <a:extLst>
              <a:ext uri="{FF2B5EF4-FFF2-40B4-BE49-F238E27FC236}">
                <a16:creationId xmlns:a16="http://schemas.microsoft.com/office/drawing/2014/main" id="{712EB1D9-9BE8-4242-B8E8-97D19F07915E}"/>
              </a:ext>
            </a:extLst>
          </p:cNvPr>
          <p:cNvGraphicFramePr>
            <a:graphicFrameLocks noGrp="1"/>
          </p:cNvGraphicFramePr>
          <p:nvPr>
            <p:extLst>
              <p:ext uri="{D42A27DB-BD31-4B8C-83A1-F6EECF244321}">
                <p14:modId xmlns:p14="http://schemas.microsoft.com/office/powerpoint/2010/main" val="2290510483"/>
              </p:ext>
            </p:extLst>
          </p:nvPr>
        </p:nvGraphicFramePr>
        <p:xfrm>
          <a:off x="313151" y="910843"/>
          <a:ext cx="6263014" cy="2968858"/>
        </p:xfrm>
        <a:graphic>
          <a:graphicData uri="http://schemas.openxmlformats.org/drawingml/2006/table">
            <a:tbl>
              <a:tblPr firstRow="1" firstCol="1" bandRow="1">
                <a:tableStyleId>{5C22544A-7EE6-4342-B048-85BDC9FD1C3A}</a:tableStyleId>
              </a:tblPr>
              <a:tblGrid>
                <a:gridCol w="1114816">
                  <a:extLst>
                    <a:ext uri="{9D8B030D-6E8A-4147-A177-3AD203B41FA5}">
                      <a16:colId xmlns:a16="http://schemas.microsoft.com/office/drawing/2014/main" val="4038263532"/>
                    </a:ext>
                  </a:extLst>
                </a:gridCol>
                <a:gridCol w="1164921">
                  <a:extLst>
                    <a:ext uri="{9D8B030D-6E8A-4147-A177-3AD203B41FA5}">
                      <a16:colId xmlns:a16="http://schemas.microsoft.com/office/drawing/2014/main" val="3733487910"/>
                    </a:ext>
                  </a:extLst>
                </a:gridCol>
                <a:gridCol w="1791222">
                  <a:extLst>
                    <a:ext uri="{9D8B030D-6E8A-4147-A177-3AD203B41FA5}">
                      <a16:colId xmlns:a16="http://schemas.microsoft.com/office/drawing/2014/main" val="3244485020"/>
                    </a:ext>
                  </a:extLst>
                </a:gridCol>
                <a:gridCol w="2192055">
                  <a:extLst>
                    <a:ext uri="{9D8B030D-6E8A-4147-A177-3AD203B41FA5}">
                      <a16:colId xmlns:a16="http://schemas.microsoft.com/office/drawing/2014/main" val="3927878367"/>
                    </a:ext>
                  </a:extLst>
                </a:gridCol>
              </a:tblGrid>
              <a:tr h="667222">
                <a:tc>
                  <a:txBody>
                    <a:bodyPr/>
                    <a:lstStyle/>
                    <a:p>
                      <a:pPr algn="ctr"/>
                      <a:r>
                        <a:rPr lang="en-US" altLang="ko-KR" sz="1600" dirty="0">
                          <a:effectLst/>
                          <a:latin typeface="Times New Roman" panose="02020603050405020304" pitchFamily="18" charset="0"/>
                          <a:ea typeface="굴림" panose="020B0600000101010101" pitchFamily="50" charset="-127"/>
                          <a:cs typeface="굴림" panose="020B0600000101010101" pitchFamily="50" charset="-127"/>
                        </a:rPr>
                        <a:t>Product Name</a:t>
                      </a:r>
                      <a:endParaRPr lang="ko-KR" sz="1600" dirty="0">
                        <a:effectLst/>
                        <a:latin typeface="Times New Roman" panose="02020603050405020304" pitchFamily="18" charset="0"/>
                        <a:ea typeface="굴림" panose="020B0600000101010101" pitchFamily="50" charset="-127"/>
                        <a:cs typeface="굴림" panose="020B0600000101010101" pitchFamily="50" charset="-127"/>
                      </a:endParaRPr>
                    </a:p>
                  </a:txBody>
                  <a:tcPr marL="45191" marR="45191" marT="0" marB="0" anchor="ctr"/>
                </a:tc>
                <a:tc gridSpan="3">
                  <a:txBody>
                    <a:bodyPr/>
                    <a:lstStyle/>
                    <a:p>
                      <a:pPr algn="ctr"/>
                      <a:r>
                        <a:rPr lang="en-US" altLang="ko-KR" sz="1800" dirty="0">
                          <a:effectLst/>
                        </a:rPr>
                        <a:t>SIZES</a:t>
                      </a:r>
                      <a:endParaRPr lang="ko-KR" sz="1800" dirty="0">
                        <a:effectLst/>
                        <a:latin typeface="Times New Roman" panose="02020603050405020304" pitchFamily="18" charset="0"/>
                        <a:ea typeface="굴림" panose="020B0600000101010101" pitchFamily="50" charset="-127"/>
                        <a:cs typeface="굴림" panose="020B0600000101010101" pitchFamily="50" charset="-127"/>
                      </a:endParaRPr>
                    </a:p>
                  </a:txBody>
                  <a:tcPr marL="45191" marR="45191" marT="0" marB="0" anchor="ct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2963450529"/>
                  </a:ext>
                </a:extLst>
              </a:tr>
              <a:tr h="261693">
                <a:tc rowSpan="4">
                  <a:txBody>
                    <a:bodyPr/>
                    <a:lstStyle/>
                    <a:p>
                      <a:pPr algn="ctr"/>
                      <a:r>
                        <a:rPr lang="en-US" altLang="ko-KR" sz="1800" dirty="0">
                          <a:effectLst/>
                        </a:rPr>
                        <a:t>EZI Sheet</a:t>
                      </a:r>
                      <a:endParaRPr lang="ko-KR" sz="1600" dirty="0">
                        <a:effectLst/>
                        <a:latin typeface="Times New Roman" panose="02020603050405020304" pitchFamily="18" charset="0"/>
                        <a:ea typeface="굴림" panose="020B0600000101010101" pitchFamily="50" charset="-127"/>
                        <a:cs typeface="굴림" panose="020B0600000101010101" pitchFamily="50" charset="-127"/>
                      </a:endParaRPr>
                    </a:p>
                  </a:txBody>
                  <a:tcPr marL="45191" marR="45191" marT="0" marB="0" anchor="ctr"/>
                </a:tc>
                <a:tc>
                  <a:txBody>
                    <a:bodyPr/>
                    <a:lstStyle/>
                    <a:p>
                      <a:pPr algn="ctr"/>
                      <a:r>
                        <a:rPr lang="en-US" altLang="ko-KR" sz="1600" b="1" dirty="0">
                          <a:effectLst/>
                          <a:latin typeface="Times New Roman" panose="02020603050405020304" pitchFamily="18" charset="0"/>
                          <a:ea typeface="굴림" panose="020B0600000101010101" pitchFamily="50" charset="-127"/>
                          <a:cs typeface="굴림" panose="020B0600000101010101" pitchFamily="50" charset="-127"/>
                        </a:rPr>
                        <a:t>Thickness</a:t>
                      </a:r>
                      <a:endParaRPr lang="ko-KR" sz="1600" b="1" dirty="0">
                        <a:effectLst/>
                        <a:latin typeface="Times New Roman" panose="02020603050405020304" pitchFamily="18" charset="0"/>
                        <a:ea typeface="굴림" panose="020B0600000101010101" pitchFamily="50" charset="-127"/>
                        <a:cs typeface="굴림" panose="020B0600000101010101" pitchFamily="50" charset="-127"/>
                      </a:endParaRPr>
                    </a:p>
                  </a:txBody>
                  <a:tcPr marL="45191" marR="45191" marT="0" marB="0" anchor="ctr"/>
                </a:tc>
                <a:tc>
                  <a:txBody>
                    <a:bodyPr/>
                    <a:lstStyle/>
                    <a:p>
                      <a:pPr algn="ctr"/>
                      <a:r>
                        <a:rPr lang="en-US" altLang="ko-KR" sz="1600" b="1" dirty="0">
                          <a:effectLst/>
                          <a:latin typeface="Times New Roman" panose="02020603050405020304" pitchFamily="18" charset="0"/>
                          <a:ea typeface="굴림" panose="020B0600000101010101" pitchFamily="50" charset="-127"/>
                          <a:cs typeface="굴림" panose="020B0600000101010101" pitchFamily="50" charset="-127"/>
                        </a:rPr>
                        <a:t>Width</a:t>
                      </a:r>
                      <a:endParaRPr lang="ko-KR" sz="1600" b="1" dirty="0">
                        <a:effectLst/>
                        <a:latin typeface="Times New Roman" panose="02020603050405020304" pitchFamily="18" charset="0"/>
                        <a:ea typeface="굴림" panose="020B0600000101010101" pitchFamily="50" charset="-127"/>
                        <a:cs typeface="굴림" panose="020B0600000101010101" pitchFamily="50" charset="-127"/>
                      </a:endParaRPr>
                    </a:p>
                  </a:txBody>
                  <a:tcPr marL="45191" marR="45191" marT="0" marB="0" anchor="ctr"/>
                </a:tc>
                <a:tc>
                  <a:txBody>
                    <a:bodyPr/>
                    <a:lstStyle/>
                    <a:p>
                      <a:pPr algn="ctr"/>
                      <a:r>
                        <a:rPr lang="en-US" altLang="ko-KR" sz="1600" b="1" dirty="0">
                          <a:effectLst/>
                          <a:latin typeface="Times New Roman" panose="02020603050405020304" pitchFamily="18" charset="0"/>
                          <a:ea typeface="굴림" panose="020B0600000101010101" pitchFamily="50" charset="-127"/>
                          <a:cs typeface="굴림" panose="020B0600000101010101" pitchFamily="50" charset="-127"/>
                        </a:rPr>
                        <a:t>Length</a:t>
                      </a:r>
                      <a:endParaRPr lang="ko-KR" sz="1600" b="1" dirty="0">
                        <a:effectLst/>
                        <a:latin typeface="Times New Roman" panose="02020603050405020304" pitchFamily="18" charset="0"/>
                        <a:ea typeface="굴림" panose="020B0600000101010101" pitchFamily="50" charset="-127"/>
                        <a:cs typeface="굴림" panose="020B0600000101010101" pitchFamily="50" charset="-127"/>
                      </a:endParaRPr>
                    </a:p>
                  </a:txBody>
                  <a:tcPr marL="45191" marR="45191" marT="0" marB="0" anchor="ctr"/>
                </a:tc>
                <a:extLst>
                  <a:ext uri="{0D108BD9-81ED-4DB2-BD59-A6C34878D82A}">
                    <a16:rowId xmlns:a16="http://schemas.microsoft.com/office/drawing/2014/main" val="943019611"/>
                  </a:ext>
                </a:extLst>
              </a:tr>
              <a:tr h="261693">
                <a:tc vMerge="1">
                  <a:txBody>
                    <a:bodyPr/>
                    <a:lstStyle/>
                    <a:p>
                      <a:pPr latinLnBrk="1"/>
                      <a:endParaRPr lang="ko-KR" altLang="en-US"/>
                    </a:p>
                  </a:txBody>
                  <a:tcPr/>
                </a:tc>
                <a:tc rowSpan="3">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lang="en-US" altLang="ko-KR" sz="1600" b="1" dirty="0">
                          <a:effectLst/>
                        </a:rPr>
                        <a:t>0.21mm</a:t>
                      </a:r>
                      <a:endParaRPr lang="ko-KR" altLang="en-US" sz="1600" b="1" dirty="0">
                        <a:effectLst/>
                      </a:endParaRPr>
                    </a:p>
                  </a:txBody>
                  <a:tcPr marL="45191" marR="45191" marT="0" marB="0" anchor="ctr"/>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lang="en-US" altLang="ko-KR" sz="1600" b="1" dirty="0">
                          <a:effectLst/>
                        </a:rPr>
                        <a:t>450cm(=177 in)</a:t>
                      </a:r>
                      <a:endParaRPr lang="ko-KR" altLang="en-US" sz="1600" b="1" dirty="0">
                        <a:effectLst/>
                      </a:endParaRPr>
                    </a:p>
                  </a:txBody>
                  <a:tcPr marL="45191" marR="45191" marT="0" marB="0" anchor="ctr"/>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lang="en-US" altLang="ko-KR" sz="1600" b="1" dirty="0">
                          <a:effectLst/>
                        </a:rPr>
                        <a:t>2.1m or 5m</a:t>
                      </a:r>
                    </a:p>
                    <a:p>
                      <a:pPr marL="0" marR="0" lvl="0" indent="0" algn="ctr" defTabSz="685800" rtl="0" eaLnBrk="1" fontAlgn="auto" latinLnBrk="1" hangingPunct="1">
                        <a:lnSpc>
                          <a:spcPct val="100000"/>
                        </a:lnSpc>
                        <a:spcBef>
                          <a:spcPts val="0"/>
                        </a:spcBef>
                        <a:spcAft>
                          <a:spcPts val="0"/>
                        </a:spcAft>
                        <a:buClrTx/>
                        <a:buSzTx/>
                        <a:buFontTx/>
                        <a:buNone/>
                        <a:tabLst/>
                        <a:defRPr/>
                      </a:pPr>
                      <a:r>
                        <a:rPr lang="en-US" altLang="ko-KR" sz="1600" b="1" dirty="0">
                          <a:effectLst/>
                        </a:rPr>
                        <a:t>(83 in or 197 in)</a:t>
                      </a:r>
                      <a:endParaRPr lang="ko-KR" altLang="en-US" sz="1600" b="1" dirty="0">
                        <a:effectLst/>
                      </a:endParaRPr>
                    </a:p>
                  </a:txBody>
                  <a:tcPr marL="45191" marR="45191" marT="0" marB="0" anchor="ctr"/>
                </a:tc>
                <a:extLst>
                  <a:ext uri="{0D108BD9-81ED-4DB2-BD59-A6C34878D82A}">
                    <a16:rowId xmlns:a16="http://schemas.microsoft.com/office/drawing/2014/main" val="151122318"/>
                  </a:ext>
                </a:extLst>
              </a:tr>
              <a:tr h="335450">
                <a:tc vMerge="1">
                  <a:txBody>
                    <a:bodyPr/>
                    <a:lstStyle/>
                    <a:p>
                      <a:pPr latinLnBrk="1"/>
                      <a:endParaRPr lang="ko-KR" altLang="en-US"/>
                    </a:p>
                  </a:txBody>
                  <a:tcPr/>
                </a:tc>
                <a:tc vMerge="1">
                  <a:txBody>
                    <a:bodyPr/>
                    <a:lstStyle/>
                    <a:p>
                      <a:pPr algn="ctr"/>
                      <a:endParaRPr lang="ko-KR" sz="1100" dirty="0">
                        <a:effectLst/>
                        <a:latin typeface="Times New Roman" panose="02020603050405020304" pitchFamily="18" charset="0"/>
                        <a:ea typeface="굴림" panose="020B0600000101010101" pitchFamily="50" charset="-127"/>
                        <a:cs typeface="굴림" panose="020B0600000101010101" pitchFamily="50" charset="-127"/>
                      </a:endParaRPr>
                    </a:p>
                  </a:txBody>
                  <a:tcPr marL="45191" marR="45191" marT="0" marB="0" anchor="ctr"/>
                </a:tc>
                <a:tc>
                  <a:txBody>
                    <a:bodyPr/>
                    <a:lstStyle/>
                    <a:p>
                      <a:pPr algn="ctr"/>
                      <a:r>
                        <a:rPr lang="en-US" altLang="ko-KR" sz="1600" b="1" dirty="0">
                          <a:effectLst/>
                          <a:latin typeface="Times New Roman" panose="02020603050405020304" pitchFamily="18" charset="0"/>
                          <a:ea typeface="굴림" panose="020B0600000101010101" pitchFamily="50" charset="-127"/>
                          <a:cs typeface="굴림" panose="020B0600000101010101" pitchFamily="50" charset="-127"/>
                        </a:rPr>
                        <a:t>900cm(=354 in)</a:t>
                      </a:r>
                      <a:endParaRPr lang="ko-KR" sz="1600" b="1" dirty="0">
                        <a:effectLst/>
                        <a:latin typeface="Times New Roman" panose="02020603050405020304" pitchFamily="18" charset="0"/>
                        <a:ea typeface="굴림" panose="020B0600000101010101" pitchFamily="50" charset="-127"/>
                        <a:cs typeface="굴림" panose="020B0600000101010101" pitchFamily="50" charset="-127"/>
                      </a:endParaRPr>
                    </a:p>
                  </a:txBody>
                  <a:tcPr marL="45191" marR="45191" marT="0" marB="0" anchor="ctr"/>
                </a:tc>
                <a:tc>
                  <a:txBody>
                    <a:bodyPr/>
                    <a:lstStyle/>
                    <a:p>
                      <a:pPr algn="ctr"/>
                      <a:r>
                        <a:rPr lang="en-US" altLang="ko-KR" sz="1600" b="1" dirty="0">
                          <a:effectLst/>
                          <a:latin typeface="Times New Roman" panose="02020603050405020304" pitchFamily="18" charset="0"/>
                          <a:ea typeface="굴림" panose="020B0600000101010101" pitchFamily="50" charset="-127"/>
                          <a:cs typeface="굴림" panose="020B0600000101010101" pitchFamily="50" charset="-127"/>
                        </a:rPr>
                        <a:t>5m or 7m</a:t>
                      </a:r>
                      <a:br>
                        <a:rPr lang="en-US" altLang="ko-KR" sz="1600" b="1" dirty="0">
                          <a:effectLst/>
                          <a:latin typeface="Times New Roman" panose="02020603050405020304" pitchFamily="18" charset="0"/>
                          <a:ea typeface="굴림" panose="020B0600000101010101" pitchFamily="50" charset="-127"/>
                          <a:cs typeface="굴림" panose="020B0600000101010101" pitchFamily="50" charset="-127"/>
                        </a:rPr>
                      </a:br>
                      <a:r>
                        <a:rPr lang="en-US" altLang="ko-KR" sz="1600" b="1" dirty="0">
                          <a:effectLst/>
                          <a:latin typeface="Times New Roman" panose="02020603050405020304" pitchFamily="18" charset="0"/>
                          <a:ea typeface="굴림" panose="020B0600000101010101" pitchFamily="50" charset="-127"/>
                          <a:cs typeface="굴림" panose="020B0600000101010101" pitchFamily="50" charset="-127"/>
                        </a:rPr>
                        <a:t>(197 in or 276 in)</a:t>
                      </a:r>
                      <a:endParaRPr lang="ko-KR" sz="1600" b="1" dirty="0">
                        <a:effectLst/>
                        <a:latin typeface="Times New Roman" panose="02020603050405020304" pitchFamily="18" charset="0"/>
                        <a:ea typeface="굴림" panose="020B0600000101010101" pitchFamily="50" charset="-127"/>
                        <a:cs typeface="굴림" panose="020B0600000101010101" pitchFamily="50" charset="-127"/>
                      </a:endParaRPr>
                    </a:p>
                  </a:txBody>
                  <a:tcPr marL="45191" marR="45191" marT="0" marB="0" anchor="ctr"/>
                </a:tc>
                <a:extLst>
                  <a:ext uri="{0D108BD9-81ED-4DB2-BD59-A6C34878D82A}">
                    <a16:rowId xmlns:a16="http://schemas.microsoft.com/office/drawing/2014/main" val="3579432827"/>
                  </a:ext>
                </a:extLst>
              </a:tr>
              <a:tr h="261693">
                <a:tc vMerge="1">
                  <a:txBody>
                    <a:bodyPr/>
                    <a:lstStyle/>
                    <a:p>
                      <a:pPr latinLnBrk="1"/>
                      <a:endParaRPr lang="ko-KR" altLang="en-US"/>
                    </a:p>
                  </a:txBody>
                  <a:tcPr/>
                </a:tc>
                <a:tc vMerge="1">
                  <a:txBody>
                    <a:bodyPr/>
                    <a:lstStyle/>
                    <a:p>
                      <a:pPr algn="ctr"/>
                      <a:endParaRPr lang="en-US" altLang="ko-KR" sz="1100" dirty="0">
                        <a:effectLst/>
                        <a:latin typeface="Times New Roman" panose="02020603050405020304" pitchFamily="18" charset="0"/>
                        <a:ea typeface="굴림" panose="020B0600000101010101" pitchFamily="50" charset="-127"/>
                        <a:cs typeface="굴림" panose="020B0600000101010101" pitchFamily="50" charset="-127"/>
                      </a:endParaRPr>
                    </a:p>
                  </a:txBody>
                  <a:tcPr marL="45191" marR="45191" marT="0" marB="0" anchor="ctr"/>
                </a:tc>
                <a:tc>
                  <a:txBody>
                    <a:bodyPr/>
                    <a:lstStyle/>
                    <a:p>
                      <a:pPr algn="ctr"/>
                      <a:r>
                        <a:rPr lang="en-US" altLang="ko-KR" sz="1600" b="1" dirty="0">
                          <a:effectLst/>
                          <a:latin typeface="Times New Roman" panose="02020603050405020304" pitchFamily="18" charset="0"/>
                          <a:ea typeface="굴림" panose="020B0600000101010101" pitchFamily="50" charset="-127"/>
                          <a:cs typeface="굴림" panose="020B0600000101010101" pitchFamily="50" charset="-127"/>
                        </a:rPr>
                        <a:t>1000cm(=394 in)</a:t>
                      </a:r>
                      <a:endParaRPr lang="ko-KR" sz="1600" b="1" dirty="0">
                        <a:effectLst/>
                        <a:latin typeface="Times New Roman" panose="02020603050405020304" pitchFamily="18" charset="0"/>
                        <a:ea typeface="굴림" panose="020B0600000101010101" pitchFamily="50" charset="-127"/>
                        <a:cs typeface="굴림" panose="020B0600000101010101" pitchFamily="50" charset="-127"/>
                      </a:endParaRPr>
                    </a:p>
                  </a:txBody>
                  <a:tcPr marL="45191" marR="45191" marT="0" marB="0" anchor="ctr"/>
                </a:tc>
                <a:tc>
                  <a:txBody>
                    <a:bodyPr/>
                    <a:lstStyle/>
                    <a:p>
                      <a:pPr algn="ctr"/>
                      <a:r>
                        <a:rPr lang="en-US" altLang="ko-KR" sz="1600" b="1" dirty="0">
                          <a:effectLst/>
                          <a:latin typeface="Times New Roman" panose="02020603050405020304" pitchFamily="18" charset="0"/>
                          <a:ea typeface="굴림" panose="020B0600000101010101" pitchFamily="50" charset="-127"/>
                          <a:cs typeface="굴림" panose="020B0600000101010101" pitchFamily="50" charset="-127"/>
                        </a:rPr>
                        <a:t>Max 120meter(4,724 in)</a:t>
                      </a:r>
                      <a:endParaRPr lang="ko-KR" sz="1600" b="1" dirty="0">
                        <a:effectLst/>
                        <a:latin typeface="Times New Roman" panose="02020603050405020304" pitchFamily="18" charset="0"/>
                        <a:ea typeface="굴림" panose="020B0600000101010101" pitchFamily="50" charset="-127"/>
                        <a:cs typeface="굴림" panose="020B0600000101010101" pitchFamily="50" charset="-127"/>
                      </a:endParaRPr>
                    </a:p>
                  </a:txBody>
                  <a:tcPr marL="45191" marR="45191" marT="0" marB="0" anchor="ctr"/>
                </a:tc>
                <a:extLst>
                  <a:ext uri="{0D108BD9-81ED-4DB2-BD59-A6C34878D82A}">
                    <a16:rowId xmlns:a16="http://schemas.microsoft.com/office/drawing/2014/main" val="2329296040"/>
                  </a:ext>
                </a:extLst>
              </a:tr>
              <a:tr h="401445">
                <a:tc rowSpan="2">
                  <a:txBody>
                    <a:bodyPr/>
                    <a:lstStyle/>
                    <a:p>
                      <a:pPr algn="ctr"/>
                      <a:r>
                        <a:rPr lang="en-US" altLang="ko-KR" sz="1800" dirty="0" err="1">
                          <a:effectLst/>
                        </a:rPr>
                        <a:t>WaTouch</a:t>
                      </a:r>
                      <a:endParaRPr lang="ko-KR" sz="1600" dirty="0">
                        <a:effectLst/>
                        <a:latin typeface="Times New Roman" panose="02020603050405020304" pitchFamily="18" charset="0"/>
                        <a:ea typeface="굴림" panose="020B0600000101010101" pitchFamily="50" charset="-127"/>
                        <a:cs typeface="굴림" panose="020B0600000101010101" pitchFamily="50" charset="-127"/>
                      </a:endParaRPr>
                    </a:p>
                  </a:txBody>
                  <a:tcPr marL="45191" marR="45191" marT="0" marB="0" anchor="ctr"/>
                </a:tc>
                <a:tc rowSpan="2">
                  <a:txBody>
                    <a:bodyPr/>
                    <a:lstStyle/>
                    <a:p>
                      <a:pPr algn="ctr"/>
                      <a:r>
                        <a:rPr lang="en-US" altLang="ko-KR" sz="1600" b="1" dirty="0">
                          <a:effectLst/>
                          <a:latin typeface="Times New Roman" panose="02020603050405020304" pitchFamily="18" charset="0"/>
                          <a:ea typeface="굴림" panose="020B0600000101010101" pitchFamily="50" charset="-127"/>
                          <a:cs typeface="굴림" panose="020B0600000101010101" pitchFamily="50" charset="-127"/>
                        </a:rPr>
                        <a:t>0.15mm</a:t>
                      </a:r>
                      <a:endParaRPr lang="ko-KR" sz="1600" b="1" dirty="0">
                        <a:effectLst/>
                        <a:latin typeface="Times New Roman" panose="02020603050405020304" pitchFamily="18" charset="0"/>
                        <a:ea typeface="굴림" panose="020B0600000101010101" pitchFamily="50" charset="-127"/>
                        <a:cs typeface="굴림" panose="020B0600000101010101" pitchFamily="50" charset="-127"/>
                      </a:endParaRPr>
                    </a:p>
                  </a:txBody>
                  <a:tcPr marL="45191" marR="45191" marT="0" marB="0" anchor="ctr"/>
                </a:tc>
                <a:tc>
                  <a:txBody>
                    <a:bodyPr/>
                    <a:lstStyle/>
                    <a:p>
                      <a:pPr algn="ctr"/>
                      <a:r>
                        <a:rPr lang="en-US" altLang="ko-KR" sz="1600" b="1" dirty="0">
                          <a:effectLst/>
                          <a:latin typeface="Times New Roman" panose="02020603050405020304" pitchFamily="18" charset="0"/>
                          <a:ea typeface="굴림" panose="020B0600000101010101" pitchFamily="50" charset="-127"/>
                          <a:cs typeface="굴림" panose="020B0600000101010101" pitchFamily="50" charset="-127"/>
                        </a:rPr>
                        <a:t>1000cm(394 in)</a:t>
                      </a:r>
                      <a:endParaRPr lang="ko-KR" sz="1600" b="1" dirty="0">
                        <a:effectLst/>
                        <a:latin typeface="Times New Roman" panose="02020603050405020304" pitchFamily="18" charset="0"/>
                        <a:ea typeface="굴림" panose="020B0600000101010101" pitchFamily="50" charset="-127"/>
                        <a:cs typeface="굴림" panose="020B0600000101010101" pitchFamily="50" charset="-127"/>
                      </a:endParaRPr>
                    </a:p>
                  </a:txBody>
                  <a:tcPr marL="45191" marR="45191" marT="0" marB="0" anchor="ctr"/>
                </a:tc>
                <a:tc>
                  <a:txBody>
                    <a:bodyPr/>
                    <a:lstStyle/>
                    <a:p>
                      <a:pPr algn="ctr"/>
                      <a:r>
                        <a:rPr lang="en-US" altLang="ko-KR" sz="1600" b="1" dirty="0">
                          <a:effectLst/>
                          <a:latin typeface="Times New Roman" panose="02020603050405020304" pitchFamily="18" charset="0"/>
                          <a:ea typeface="굴림" panose="020B0600000101010101" pitchFamily="50" charset="-127"/>
                          <a:cs typeface="굴림" panose="020B0600000101010101" pitchFamily="50" charset="-127"/>
                        </a:rPr>
                        <a:t>Max 120meter(4,724 in)</a:t>
                      </a:r>
                      <a:endParaRPr lang="ko-KR" altLang="ko-KR" sz="1600" b="1" dirty="0">
                        <a:effectLst/>
                        <a:latin typeface="Times New Roman" panose="02020603050405020304" pitchFamily="18" charset="0"/>
                        <a:ea typeface="굴림" panose="020B0600000101010101" pitchFamily="50" charset="-127"/>
                        <a:cs typeface="굴림" panose="020B0600000101010101" pitchFamily="50" charset="-127"/>
                      </a:endParaRPr>
                    </a:p>
                  </a:txBody>
                  <a:tcPr marL="45191" marR="45191" marT="0" marB="0" anchor="ctr"/>
                </a:tc>
                <a:extLst>
                  <a:ext uri="{0D108BD9-81ED-4DB2-BD59-A6C34878D82A}">
                    <a16:rowId xmlns:a16="http://schemas.microsoft.com/office/drawing/2014/main" val="1087339742"/>
                  </a:ext>
                </a:extLst>
              </a:tr>
              <a:tr h="401445">
                <a:tc vMerge="1">
                  <a:txBody>
                    <a:bodyPr/>
                    <a:lstStyle/>
                    <a:p>
                      <a:pPr latinLnBrk="1"/>
                      <a:endParaRPr lang="ko-KR" altLang="en-US"/>
                    </a:p>
                  </a:txBody>
                  <a:tcPr/>
                </a:tc>
                <a:tc vMerge="1">
                  <a:txBody>
                    <a:bodyPr/>
                    <a:lstStyle/>
                    <a:p>
                      <a:pPr latinLnBrk="1"/>
                      <a:endParaRPr lang="ko-KR" altLang="en-US"/>
                    </a:p>
                  </a:txBody>
                  <a:tcPr/>
                </a:tc>
                <a:tc>
                  <a:txBody>
                    <a:bodyPr/>
                    <a:lstStyle/>
                    <a:p>
                      <a:pPr algn="ctr"/>
                      <a:r>
                        <a:rPr lang="en-US" altLang="ko-KR" sz="1600" b="1" dirty="0">
                          <a:effectLst/>
                          <a:latin typeface="Times New Roman" panose="02020603050405020304" pitchFamily="18" charset="0"/>
                          <a:ea typeface="굴림" panose="020B0600000101010101" pitchFamily="50" charset="-127"/>
                          <a:cs typeface="굴림" panose="020B0600000101010101" pitchFamily="50" charset="-127"/>
                        </a:rPr>
                        <a:t>1200cm(=473 in)</a:t>
                      </a:r>
                      <a:endParaRPr lang="ko-KR" sz="1600" b="1" dirty="0">
                        <a:effectLst/>
                        <a:latin typeface="Times New Roman" panose="02020603050405020304" pitchFamily="18" charset="0"/>
                        <a:ea typeface="굴림" panose="020B0600000101010101" pitchFamily="50" charset="-127"/>
                        <a:cs typeface="굴림" panose="020B0600000101010101" pitchFamily="50" charset="-127"/>
                      </a:endParaRPr>
                    </a:p>
                  </a:txBody>
                  <a:tcPr marL="45191" marR="45191" marT="0" marB="0" anchor="ctr"/>
                </a:tc>
                <a:tc>
                  <a:txBody>
                    <a:bodyPr/>
                    <a:lstStyle/>
                    <a:p>
                      <a:pPr algn="ctr"/>
                      <a:r>
                        <a:rPr lang="en-US" altLang="ko-KR" sz="1600" b="1" dirty="0">
                          <a:effectLst/>
                          <a:latin typeface="Times New Roman" panose="02020603050405020304" pitchFamily="18" charset="0"/>
                          <a:ea typeface="굴림" panose="020B0600000101010101" pitchFamily="50" charset="-127"/>
                          <a:cs typeface="굴림" panose="020B0600000101010101" pitchFamily="50" charset="-127"/>
                        </a:rPr>
                        <a:t>Max 60meter(2,362 in)</a:t>
                      </a:r>
                      <a:endParaRPr lang="ko-KR" sz="1600" b="1" dirty="0">
                        <a:effectLst/>
                        <a:latin typeface="Times New Roman" panose="02020603050405020304" pitchFamily="18" charset="0"/>
                        <a:ea typeface="굴림" panose="020B0600000101010101" pitchFamily="50" charset="-127"/>
                        <a:cs typeface="굴림" panose="020B0600000101010101" pitchFamily="50" charset="-127"/>
                      </a:endParaRPr>
                    </a:p>
                  </a:txBody>
                  <a:tcPr marL="45191" marR="45191" marT="0" marB="0" anchor="ctr"/>
                </a:tc>
                <a:extLst>
                  <a:ext uri="{0D108BD9-81ED-4DB2-BD59-A6C34878D82A}">
                    <a16:rowId xmlns:a16="http://schemas.microsoft.com/office/drawing/2014/main" val="3835182671"/>
                  </a:ext>
                </a:extLst>
              </a:tr>
            </a:tbl>
          </a:graphicData>
        </a:graphic>
      </p:graphicFrame>
      <p:sp>
        <p:nvSpPr>
          <p:cNvPr id="5" name="TextBox 4">
            <a:extLst>
              <a:ext uri="{FF2B5EF4-FFF2-40B4-BE49-F238E27FC236}">
                <a16:creationId xmlns:a16="http://schemas.microsoft.com/office/drawing/2014/main" id="{57043105-38B5-4CD4-A773-95DD4E940A37}"/>
              </a:ext>
            </a:extLst>
          </p:cNvPr>
          <p:cNvSpPr txBox="1"/>
          <p:nvPr/>
        </p:nvSpPr>
        <p:spPr>
          <a:xfrm>
            <a:off x="313150" y="3970275"/>
            <a:ext cx="6150279"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VI. Business Area</a:t>
            </a:r>
            <a:endParaRPr lang="ko-KR" altLang="en-US" b="1" dirty="0">
              <a:latin typeface="Times New Roman" panose="02020603050405020304" pitchFamily="18" charset="0"/>
              <a:cs typeface="Times New Roman" panose="02020603050405020304" pitchFamily="18" charset="0"/>
            </a:endParaRPr>
          </a:p>
        </p:txBody>
      </p:sp>
      <p:pic>
        <p:nvPicPr>
          <p:cNvPr id="3" name="그림 2">
            <a:extLst>
              <a:ext uri="{FF2B5EF4-FFF2-40B4-BE49-F238E27FC236}">
                <a16:creationId xmlns:a16="http://schemas.microsoft.com/office/drawing/2014/main" id="{13468760-36BA-4BF6-BC1F-B567093BB4B8}"/>
              </a:ext>
            </a:extLst>
          </p:cNvPr>
          <p:cNvPicPr>
            <a:picLocks noChangeAspect="1"/>
          </p:cNvPicPr>
          <p:nvPr/>
        </p:nvPicPr>
        <p:blipFill>
          <a:blip r:embed="rId2"/>
          <a:stretch>
            <a:fillRect/>
          </a:stretch>
        </p:blipFill>
        <p:spPr>
          <a:xfrm>
            <a:off x="400832" y="4494091"/>
            <a:ext cx="4997886" cy="4832777"/>
          </a:xfrm>
          <a:prstGeom prst="rect">
            <a:avLst/>
          </a:prstGeom>
        </p:spPr>
      </p:pic>
      <p:sp>
        <p:nvSpPr>
          <p:cNvPr id="10" name="TextBox 9">
            <a:extLst>
              <a:ext uri="{FF2B5EF4-FFF2-40B4-BE49-F238E27FC236}">
                <a16:creationId xmlns:a16="http://schemas.microsoft.com/office/drawing/2014/main" id="{CA29CCA6-2FF6-4A6D-AABE-A95171711D16}"/>
              </a:ext>
            </a:extLst>
          </p:cNvPr>
          <p:cNvSpPr txBox="1"/>
          <p:nvPr/>
        </p:nvSpPr>
        <p:spPr>
          <a:xfrm>
            <a:off x="1259316" y="18746"/>
            <a:ext cx="3168352" cy="400110"/>
          </a:xfrm>
          <a:prstGeom prst="rect">
            <a:avLst/>
          </a:prstGeom>
          <a:noFill/>
        </p:spPr>
        <p:txBody>
          <a:bodyPr wrap="square" rtlCol="0">
            <a:spAutoFit/>
          </a:bodyPr>
          <a:lstStyle/>
          <a:p>
            <a:pPr lvl="0"/>
            <a:r>
              <a:rPr kumimoji="1" lang="en-US" altLang="ko-KR" sz="2000" b="1" dirty="0">
                <a:latin typeface="Times New Roman" panose="02020603050405020304" pitchFamily="18" charset="0"/>
                <a:ea typeface="굴림" pitchFamily="50" charset="-127"/>
                <a:cs typeface="Times New Roman" panose="02020603050405020304" pitchFamily="18" charset="0"/>
              </a:rPr>
              <a:t>DANA KOREA CO., LTD</a:t>
            </a:r>
            <a:endParaRPr kumimoji="1" lang="ko-KR" altLang="ko-KR" sz="2000" b="1" dirty="0">
              <a:latin typeface="Times New Roman" panose="02020603050405020304" pitchFamily="18" charset="0"/>
              <a:ea typeface="굴림" pitchFamily="50" charset="-127"/>
              <a:cs typeface="Times New Roman" panose="02020603050405020304" pitchFamily="18" charset="0"/>
            </a:endParaRPr>
          </a:p>
        </p:txBody>
      </p:sp>
      <p:pic>
        <p:nvPicPr>
          <p:cNvPr id="11" name="Picture 3673" descr="logo">
            <a:extLst>
              <a:ext uri="{FF2B5EF4-FFF2-40B4-BE49-F238E27FC236}">
                <a16:creationId xmlns:a16="http://schemas.microsoft.com/office/drawing/2014/main" id="{1DAECFB0-2E10-4596-BBDB-582BCFEF2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72" y="24574"/>
            <a:ext cx="889321" cy="37829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직선 연결선 11">
            <a:extLst>
              <a:ext uri="{FF2B5EF4-FFF2-40B4-BE49-F238E27FC236}">
                <a16:creationId xmlns:a16="http://schemas.microsoft.com/office/drawing/2014/main" id="{261CAF7E-4033-4067-AEB1-46CDA4DD5127}"/>
              </a:ext>
            </a:extLst>
          </p:cNvPr>
          <p:cNvCxnSpPr/>
          <p:nvPr/>
        </p:nvCxnSpPr>
        <p:spPr>
          <a:xfrm>
            <a:off x="102231" y="9711890"/>
            <a:ext cx="66535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직선 연결선 12">
            <a:extLst>
              <a:ext uri="{FF2B5EF4-FFF2-40B4-BE49-F238E27FC236}">
                <a16:creationId xmlns:a16="http://schemas.microsoft.com/office/drawing/2014/main" id="{D06F3508-24DA-4AE4-9F8E-73B782F16F36}"/>
              </a:ext>
            </a:extLst>
          </p:cNvPr>
          <p:cNvCxnSpPr/>
          <p:nvPr/>
        </p:nvCxnSpPr>
        <p:spPr>
          <a:xfrm>
            <a:off x="104319" y="432212"/>
            <a:ext cx="6653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50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2569CA-8405-4D28-BD23-445BA1172F5C}"/>
              </a:ext>
            </a:extLst>
          </p:cNvPr>
          <p:cNvSpPr txBox="1"/>
          <p:nvPr/>
        </p:nvSpPr>
        <p:spPr>
          <a:xfrm>
            <a:off x="313151" y="450937"/>
            <a:ext cx="6150279"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VII. Produced SIZES</a:t>
            </a:r>
            <a:endParaRPr lang="ko-KR" altLang="en-US"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A29CCA6-2FF6-4A6D-AABE-A95171711D16}"/>
              </a:ext>
            </a:extLst>
          </p:cNvPr>
          <p:cNvSpPr txBox="1"/>
          <p:nvPr/>
        </p:nvSpPr>
        <p:spPr>
          <a:xfrm>
            <a:off x="1259316" y="18746"/>
            <a:ext cx="3168352" cy="400110"/>
          </a:xfrm>
          <a:prstGeom prst="rect">
            <a:avLst/>
          </a:prstGeom>
          <a:noFill/>
        </p:spPr>
        <p:txBody>
          <a:bodyPr wrap="square" rtlCol="0">
            <a:spAutoFit/>
          </a:bodyPr>
          <a:lstStyle/>
          <a:p>
            <a:pPr lvl="0"/>
            <a:r>
              <a:rPr kumimoji="1" lang="en-US" altLang="ko-KR" sz="2000" b="1" dirty="0">
                <a:latin typeface="Times New Roman" panose="02020603050405020304" pitchFamily="18" charset="0"/>
                <a:ea typeface="굴림" pitchFamily="50" charset="-127"/>
                <a:cs typeface="Times New Roman" panose="02020603050405020304" pitchFamily="18" charset="0"/>
              </a:rPr>
              <a:t>DANA KOREA CO., LTD</a:t>
            </a:r>
            <a:endParaRPr kumimoji="1" lang="ko-KR" altLang="ko-KR" sz="2000" b="1" dirty="0">
              <a:latin typeface="Times New Roman" panose="02020603050405020304" pitchFamily="18" charset="0"/>
              <a:ea typeface="굴림" pitchFamily="50" charset="-127"/>
              <a:cs typeface="Times New Roman" panose="02020603050405020304" pitchFamily="18" charset="0"/>
            </a:endParaRPr>
          </a:p>
        </p:txBody>
      </p:sp>
      <p:pic>
        <p:nvPicPr>
          <p:cNvPr id="11" name="Picture 3673" descr="logo">
            <a:extLst>
              <a:ext uri="{FF2B5EF4-FFF2-40B4-BE49-F238E27FC236}">
                <a16:creationId xmlns:a16="http://schemas.microsoft.com/office/drawing/2014/main" id="{1DAECFB0-2E10-4596-BBDB-582BCFEF2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72" y="24574"/>
            <a:ext cx="889321" cy="37829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직선 연결선 11">
            <a:extLst>
              <a:ext uri="{FF2B5EF4-FFF2-40B4-BE49-F238E27FC236}">
                <a16:creationId xmlns:a16="http://schemas.microsoft.com/office/drawing/2014/main" id="{261CAF7E-4033-4067-AEB1-46CDA4DD5127}"/>
              </a:ext>
            </a:extLst>
          </p:cNvPr>
          <p:cNvCxnSpPr/>
          <p:nvPr/>
        </p:nvCxnSpPr>
        <p:spPr>
          <a:xfrm>
            <a:off x="102231" y="9711890"/>
            <a:ext cx="66535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직선 연결선 12">
            <a:extLst>
              <a:ext uri="{FF2B5EF4-FFF2-40B4-BE49-F238E27FC236}">
                <a16:creationId xmlns:a16="http://schemas.microsoft.com/office/drawing/2014/main" id="{D06F3508-24DA-4AE4-9F8E-73B782F16F36}"/>
              </a:ext>
            </a:extLst>
          </p:cNvPr>
          <p:cNvCxnSpPr/>
          <p:nvPr/>
        </p:nvCxnSpPr>
        <p:spPr>
          <a:xfrm>
            <a:off x="104319" y="432212"/>
            <a:ext cx="665353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표 1">
            <a:extLst>
              <a:ext uri="{FF2B5EF4-FFF2-40B4-BE49-F238E27FC236}">
                <a16:creationId xmlns:a16="http://schemas.microsoft.com/office/drawing/2014/main" id="{C014B176-50FE-481C-BE50-28D428D49E93}"/>
              </a:ext>
            </a:extLst>
          </p:cNvPr>
          <p:cNvGraphicFramePr>
            <a:graphicFrameLocks noGrp="1"/>
          </p:cNvGraphicFramePr>
          <p:nvPr>
            <p:extLst>
              <p:ext uri="{D42A27DB-BD31-4B8C-83A1-F6EECF244321}">
                <p14:modId xmlns:p14="http://schemas.microsoft.com/office/powerpoint/2010/main" val="914282054"/>
              </p:ext>
            </p:extLst>
          </p:nvPr>
        </p:nvGraphicFramePr>
        <p:xfrm>
          <a:off x="275571" y="940082"/>
          <a:ext cx="6388275" cy="2293951"/>
        </p:xfrm>
        <a:graphic>
          <a:graphicData uri="http://schemas.openxmlformats.org/drawingml/2006/table">
            <a:tbl>
              <a:tblPr>
                <a:tableStyleId>{5C22544A-7EE6-4342-B048-85BDC9FD1C3A}</a:tableStyleId>
              </a:tblPr>
              <a:tblGrid>
                <a:gridCol w="2530421">
                  <a:extLst>
                    <a:ext uri="{9D8B030D-6E8A-4147-A177-3AD203B41FA5}">
                      <a16:colId xmlns:a16="http://schemas.microsoft.com/office/drawing/2014/main" val="106268413"/>
                    </a:ext>
                  </a:extLst>
                </a:gridCol>
                <a:gridCol w="732854">
                  <a:extLst>
                    <a:ext uri="{9D8B030D-6E8A-4147-A177-3AD203B41FA5}">
                      <a16:colId xmlns:a16="http://schemas.microsoft.com/office/drawing/2014/main" val="2151834728"/>
                    </a:ext>
                  </a:extLst>
                </a:gridCol>
                <a:gridCol w="954093">
                  <a:extLst>
                    <a:ext uri="{9D8B030D-6E8A-4147-A177-3AD203B41FA5}">
                      <a16:colId xmlns:a16="http://schemas.microsoft.com/office/drawing/2014/main" val="921534226"/>
                    </a:ext>
                  </a:extLst>
                </a:gridCol>
                <a:gridCol w="2170907">
                  <a:extLst>
                    <a:ext uri="{9D8B030D-6E8A-4147-A177-3AD203B41FA5}">
                      <a16:colId xmlns:a16="http://schemas.microsoft.com/office/drawing/2014/main" val="297895865"/>
                    </a:ext>
                  </a:extLst>
                </a:gridCol>
              </a:tblGrid>
              <a:tr h="274651">
                <a:tc>
                  <a:txBody>
                    <a:bodyPr/>
                    <a:lstStyle/>
                    <a:p>
                      <a:pPr algn="l" fontAlgn="ctr"/>
                      <a:r>
                        <a:rPr lang="en-US" sz="1800" b="1" u="none" strike="noStrike" dirty="0">
                          <a:effectLst/>
                        </a:rPr>
                        <a:t>* Test Reports</a:t>
                      </a:r>
                      <a:endParaRPr lang="en-US" sz="18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l" fontAlgn="ct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l" fontAlgn="ct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l" fontAlgn="ct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extLst>
                  <a:ext uri="{0D108BD9-81ED-4DB2-BD59-A6C34878D82A}">
                    <a16:rowId xmlns:a16="http://schemas.microsoft.com/office/drawing/2014/main" val="962111701"/>
                  </a:ext>
                </a:extLst>
              </a:tr>
              <a:tr h="274651">
                <a:tc>
                  <a:txBody>
                    <a:bodyPr/>
                    <a:lstStyle/>
                    <a:p>
                      <a:pPr algn="ctr" fontAlgn="ctr"/>
                      <a:r>
                        <a:rPr lang="en-US" sz="1400" b="1" u="none" strike="noStrike" dirty="0">
                          <a:effectLst/>
                        </a:rPr>
                        <a:t>Item</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a:effectLst/>
                        </a:rPr>
                        <a:t>Unit</a:t>
                      </a:r>
                      <a:endParaRPr lang="en-US"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a:effectLst/>
                        </a:rPr>
                        <a:t>Test Results</a:t>
                      </a:r>
                      <a:endParaRPr lang="en-US"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a:effectLst/>
                        </a:rPr>
                        <a:t>Remark</a:t>
                      </a:r>
                      <a:endParaRPr lang="en-US"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extLst>
                  <a:ext uri="{0D108BD9-81ED-4DB2-BD59-A6C34878D82A}">
                    <a16:rowId xmlns:a16="http://schemas.microsoft.com/office/drawing/2014/main" val="3018093023"/>
                  </a:ext>
                </a:extLst>
              </a:tr>
              <a:tr h="426183">
                <a:tc>
                  <a:txBody>
                    <a:bodyPr/>
                    <a:lstStyle/>
                    <a:p>
                      <a:pPr algn="ctr" fontAlgn="ctr"/>
                      <a:r>
                        <a:rPr lang="en-US" sz="1400" b="1" u="none" strike="noStrike" dirty="0">
                          <a:effectLst/>
                        </a:rPr>
                        <a:t>Visible light Transmittance(VLT)</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altLang="ko-KR" sz="1400" b="1" u="none" strike="noStrike" dirty="0">
                          <a:effectLst/>
                        </a:rPr>
                        <a:t>%</a:t>
                      </a:r>
                      <a:endParaRPr lang="en-US" altLang="ko-KR"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altLang="ko-KR" sz="1400" b="1" u="none" strike="noStrike" dirty="0">
                          <a:effectLst/>
                        </a:rPr>
                        <a:t>81.9</a:t>
                      </a:r>
                      <a:endParaRPr lang="en-US" altLang="ko-KR"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pl-PL" sz="1400" b="1" u="none" strike="noStrike">
                          <a:effectLst/>
                        </a:rPr>
                        <a:t>(23+/-2)℃</a:t>
                      </a:r>
                      <a:br>
                        <a:rPr lang="pl-PL" sz="1400" b="1" u="none" strike="noStrike">
                          <a:effectLst/>
                        </a:rPr>
                      </a:br>
                      <a:r>
                        <a:rPr lang="pl-PL" sz="1400" b="1" u="none" strike="noStrike">
                          <a:effectLst/>
                        </a:rPr>
                        <a:t>(65+/-5)% R.H.</a:t>
                      </a:r>
                      <a:endParaRPr lang="pl-PL"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extLst>
                  <a:ext uri="{0D108BD9-81ED-4DB2-BD59-A6C34878D82A}">
                    <a16:rowId xmlns:a16="http://schemas.microsoft.com/office/drawing/2014/main" val="786928032"/>
                  </a:ext>
                </a:extLst>
              </a:tr>
              <a:tr h="426183">
                <a:tc>
                  <a:txBody>
                    <a:bodyPr/>
                    <a:lstStyle/>
                    <a:p>
                      <a:pPr algn="ctr" fontAlgn="ctr"/>
                      <a:r>
                        <a:rPr lang="en-US" sz="1400" b="1" u="none" strike="noStrike" dirty="0">
                          <a:effectLst/>
                        </a:rPr>
                        <a:t>U - Value</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a:effectLst/>
                        </a:rPr>
                        <a:t>W/m2K</a:t>
                      </a:r>
                      <a:endParaRPr lang="en-US"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altLang="ko-KR" sz="1400" b="1" u="none" strike="noStrike" dirty="0">
                          <a:effectLst/>
                        </a:rPr>
                        <a:t>5.88</a:t>
                      </a:r>
                      <a:endParaRPr lang="en-US" altLang="ko-KR"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pl-PL" sz="1400" b="1" u="none" strike="noStrike">
                          <a:effectLst/>
                        </a:rPr>
                        <a:t>(23+/-2)℃</a:t>
                      </a:r>
                      <a:br>
                        <a:rPr lang="pl-PL" sz="1400" b="1" u="none" strike="noStrike">
                          <a:effectLst/>
                        </a:rPr>
                      </a:br>
                      <a:r>
                        <a:rPr lang="pl-PL" sz="1400" b="1" u="none" strike="noStrike">
                          <a:effectLst/>
                        </a:rPr>
                        <a:t>(65+/-5)% R.H.</a:t>
                      </a:r>
                      <a:endParaRPr lang="pl-PL"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extLst>
                  <a:ext uri="{0D108BD9-81ED-4DB2-BD59-A6C34878D82A}">
                    <a16:rowId xmlns:a16="http://schemas.microsoft.com/office/drawing/2014/main" val="1341978192"/>
                  </a:ext>
                </a:extLst>
              </a:tr>
              <a:tr h="426183">
                <a:tc>
                  <a:txBody>
                    <a:bodyPr/>
                    <a:lstStyle/>
                    <a:p>
                      <a:pPr algn="ctr" fontAlgn="ctr"/>
                      <a:r>
                        <a:rPr lang="en-US" sz="1400" b="1" u="none" strike="noStrike" dirty="0">
                          <a:effectLst/>
                        </a:rPr>
                        <a:t>UV Transmittance</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altLang="ko-KR" sz="1400" b="1" u="none" strike="noStrike">
                          <a:effectLst/>
                        </a:rPr>
                        <a:t>%</a:t>
                      </a:r>
                      <a:endParaRPr lang="en-US" altLang="ko-KR"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altLang="ko-KR" sz="1400" b="1" u="none" strike="noStrike" dirty="0">
                          <a:effectLst/>
                        </a:rPr>
                        <a:t>0.6</a:t>
                      </a:r>
                      <a:endParaRPr lang="en-US" altLang="ko-KR"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pl-PL" sz="1400" b="1" u="none" strike="noStrike" dirty="0">
                          <a:effectLst/>
                        </a:rPr>
                        <a:t>(23+/-2)℃</a:t>
                      </a:r>
                      <a:br>
                        <a:rPr lang="pl-PL" sz="1400" b="1" u="none" strike="noStrike" dirty="0">
                          <a:effectLst/>
                        </a:rPr>
                      </a:br>
                      <a:r>
                        <a:rPr lang="pl-PL" sz="1400" b="1" u="none" strike="noStrike" dirty="0">
                          <a:effectLst/>
                        </a:rPr>
                        <a:t>(65+/-5)% R.H.</a:t>
                      </a:r>
                      <a:endParaRPr lang="pl-PL"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extLst>
                  <a:ext uri="{0D108BD9-81ED-4DB2-BD59-A6C34878D82A}">
                    <a16:rowId xmlns:a16="http://schemas.microsoft.com/office/drawing/2014/main" val="601397663"/>
                  </a:ext>
                </a:extLst>
              </a:tr>
              <a:tr h="426183">
                <a:tc>
                  <a:txBody>
                    <a:bodyPr/>
                    <a:lstStyle/>
                    <a:p>
                      <a:pPr algn="ctr" fontAlgn="ctr"/>
                      <a:r>
                        <a:rPr lang="en-US" sz="1400" b="1" u="none" strike="noStrike">
                          <a:effectLst/>
                        </a:rPr>
                        <a:t>Shading coefficient</a:t>
                      </a:r>
                      <a:endParaRPr lang="en-US"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altLang="ko-KR" sz="1400" b="1" u="none" strike="noStrike">
                          <a:effectLst/>
                        </a:rPr>
                        <a:t>-</a:t>
                      </a:r>
                      <a:endParaRPr lang="en-US" altLang="ko-KR"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altLang="ko-KR" sz="1400" b="1" u="none" strike="noStrike">
                          <a:effectLst/>
                        </a:rPr>
                        <a:t>0.5</a:t>
                      </a:r>
                      <a:endParaRPr lang="en-US" altLang="ko-KR"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pl-PL" sz="1400" b="1" u="none" strike="noStrike" dirty="0">
                          <a:effectLst/>
                        </a:rPr>
                        <a:t>(23+/-2)℃</a:t>
                      </a:r>
                      <a:br>
                        <a:rPr lang="pl-PL" sz="1400" b="1" u="none" strike="noStrike" dirty="0">
                          <a:effectLst/>
                        </a:rPr>
                      </a:br>
                      <a:r>
                        <a:rPr lang="pl-PL" sz="1400" b="1" u="none" strike="noStrike" dirty="0">
                          <a:effectLst/>
                        </a:rPr>
                        <a:t>(65+/-5)% R.H.</a:t>
                      </a:r>
                      <a:endParaRPr lang="pl-PL"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extLst>
                  <a:ext uri="{0D108BD9-81ED-4DB2-BD59-A6C34878D82A}">
                    <a16:rowId xmlns:a16="http://schemas.microsoft.com/office/drawing/2014/main" val="3385154447"/>
                  </a:ext>
                </a:extLst>
              </a:tr>
            </a:tbl>
          </a:graphicData>
        </a:graphic>
      </p:graphicFrame>
      <p:graphicFrame>
        <p:nvGraphicFramePr>
          <p:cNvPr id="6" name="표 5">
            <a:extLst>
              <a:ext uri="{FF2B5EF4-FFF2-40B4-BE49-F238E27FC236}">
                <a16:creationId xmlns:a16="http://schemas.microsoft.com/office/drawing/2014/main" id="{B90F877B-C6EB-4CCE-B8CE-290AD3637CB2}"/>
              </a:ext>
            </a:extLst>
          </p:cNvPr>
          <p:cNvGraphicFramePr>
            <a:graphicFrameLocks noGrp="1"/>
          </p:cNvGraphicFramePr>
          <p:nvPr>
            <p:extLst>
              <p:ext uri="{D42A27DB-BD31-4B8C-83A1-F6EECF244321}">
                <p14:modId xmlns:p14="http://schemas.microsoft.com/office/powerpoint/2010/main" val="2118634380"/>
              </p:ext>
            </p:extLst>
          </p:nvPr>
        </p:nvGraphicFramePr>
        <p:xfrm>
          <a:off x="313151" y="3353845"/>
          <a:ext cx="6350695" cy="2558424"/>
        </p:xfrm>
        <a:graphic>
          <a:graphicData uri="http://schemas.openxmlformats.org/drawingml/2006/table">
            <a:tbl>
              <a:tblPr>
                <a:tableStyleId>{5C22544A-7EE6-4342-B048-85BDC9FD1C3A}</a:tableStyleId>
              </a:tblPr>
              <a:tblGrid>
                <a:gridCol w="2833696">
                  <a:extLst>
                    <a:ext uri="{9D8B030D-6E8A-4147-A177-3AD203B41FA5}">
                      <a16:colId xmlns:a16="http://schemas.microsoft.com/office/drawing/2014/main" val="4192901543"/>
                    </a:ext>
                  </a:extLst>
                </a:gridCol>
                <a:gridCol w="844080">
                  <a:extLst>
                    <a:ext uri="{9D8B030D-6E8A-4147-A177-3AD203B41FA5}">
                      <a16:colId xmlns:a16="http://schemas.microsoft.com/office/drawing/2014/main" val="2513282425"/>
                    </a:ext>
                  </a:extLst>
                </a:gridCol>
                <a:gridCol w="2672919">
                  <a:extLst>
                    <a:ext uri="{9D8B030D-6E8A-4147-A177-3AD203B41FA5}">
                      <a16:colId xmlns:a16="http://schemas.microsoft.com/office/drawing/2014/main" val="2113691064"/>
                    </a:ext>
                  </a:extLst>
                </a:gridCol>
              </a:tblGrid>
              <a:tr h="319803">
                <a:tc gridSpan="3">
                  <a:txBody>
                    <a:bodyPr/>
                    <a:lstStyle/>
                    <a:p>
                      <a:pPr algn="l" fontAlgn="ctr"/>
                      <a:r>
                        <a:rPr lang="en-US" sz="1800" b="1" u="none" strike="noStrike" dirty="0">
                          <a:effectLst/>
                        </a:rPr>
                        <a:t>* Test Report of 6 major phthalate free</a:t>
                      </a:r>
                      <a:endParaRPr lang="en-US" sz="18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hMerge="1">
                  <a:txBody>
                    <a:bodyPr/>
                    <a:lstStyle/>
                    <a:p>
                      <a:pPr latinLnBrk="1"/>
                      <a:endParaRPr lang="ko-KR" altLang="en-US"/>
                    </a:p>
                  </a:txBody>
                  <a:tcPr/>
                </a:tc>
                <a:tc hMerge="1">
                  <a:txBody>
                    <a:bodyPr/>
                    <a:lstStyle/>
                    <a:p>
                      <a:pPr algn="l" fontAlgn="ct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extLst>
                  <a:ext uri="{0D108BD9-81ED-4DB2-BD59-A6C34878D82A}">
                    <a16:rowId xmlns:a16="http://schemas.microsoft.com/office/drawing/2014/main" val="3388534690"/>
                  </a:ext>
                </a:extLst>
              </a:tr>
              <a:tr h="319803">
                <a:tc>
                  <a:txBody>
                    <a:bodyPr/>
                    <a:lstStyle/>
                    <a:p>
                      <a:pPr algn="ctr" fontAlgn="ctr"/>
                      <a:r>
                        <a:rPr lang="en-US" sz="1400" b="1" u="none" strike="noStrike" dirty="0">
                          <a:effectLst/>
                        </a:rPr>
                        <a:t>Test Item</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a:effectLst/>
                        </a:rPr>
                        <a:t>Unit</a:t>
                      </a:r>
                      <a:endParaRPr lang="en-US"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a:effectLst/>
                        </a:rPr>
                        <a:t>Test Results</a:t>
                      </a:r>
                      <a:endParaRPr lang="en-US"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extLst>
                  <a:ext uri="{0D108BD9-81ED-4DB2-BD59-A6C34878D82A}">
                    <a16:rowId xmlns:a16="http://schemas.microsoft.com/office/drawing/2014/main" val="3609929578"/>
                  </a:ext>
                </a:extLst>
              </a:tr>
              <a:tr h="319803">
                <a:tc>
                  <a:txBody>
                    <a:bodyPr/>
                    <a:lstStyle/>
                    <a:p>
                      <a:pPr algn="ctr" fontAlgn="ctr"/>
                      <a:r>
                        <a:rPr lang="en-US" sz="1400" b="1" u="none" strike="noStrike" dirty="0">
                          <a:effectLst/>
                        </a:rPr>
                        <a:t>DEHP (Diethyl hexyl phthalate)</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altLang="ko-KR" sz="1400" b="1" u="none" strike="noStrike" dirty="0">
                          <a:effectLst/>
                        </a:rPr>
                        <a:t>%</a:t>
                      </a:r>
                      <a:endParaRPr lang="en-US" altLang="ko-KR"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a:effectLst/>
                        </a:rPr>
                        <a:t>Not Detected</a:t>
                      </a:r>
                      <a:endParaRPr lang="en-US"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extLst>
                  <a:ext uri="{0D108BD9-81ED-4DB2-BD59-A6C34878D82A}">
                    <a16:rowId xmlns:a16="http://schemas.microsoft.com/office/drawing/2014/main" val="2649155173"/>
                  </a:ext>
                </a:extLst>
              </a:tr>
              <a:tr h="319803">
                <a:tc>
                  <a:txBody>
                    <a:bodyPr/>
                    <a:lstStyle/>
                    <a:p>
                      <a:pPr algn="ctr" fontAlgn="ctr"/>
                      <a:r>
                        <a:rPr lang="en-US" sz="1400" b="1" u="none" strike="noStrike" dirty="0">
                          <a:effectLst/>
                        </a:rPr>
                        <a:t>DBP (Dibutyl phthalate)</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altLang="ko-KR" sz="1400" b="1" u="none" strike="noStrike" dirty="0">
                          <a:effectLst/>
                        </a:rPr>
                        <a:t>%</a:t>
                      </a:r>
                      <a:endParaRPr lang="en-US" altLang="ko-KR"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a:effectLst/>
                        </a:rPr>
                        <a:t>Not Detected</a:t>
                      </a:r>
                      <a:endParaRPr lang="en-US"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extLst>
                  <a:ext uri="{0D108BD9-81ED-4DB2-BD59-A6C34878D82A}">
                    <a16:rowId xmlns:a16="http://schemas.microsoft.com/office/drawing/2014/main" val="3997952100"/>
                  </a:ext>
                </a:extLst>
              </a:tr>
              <a:tr h="319803">
                <a:tc>
                  <a:txBody>
                    <a:bodyPr/>
                    <a:lstStyle/>
                    <a:p>
                      <a:pPr algn="ctr" fontAlgn="ctr"/>
                      <a:r>
                        <a:rPr lang="en-US" sz="1400" b="1" u="none" strike="noStrike" dirty="0">
                          <a:effectLst/>
                        </a:rPr>
                        <a:t>BBP (Butyl benzyl phthalate)</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altLang="ko-KR" sz="1400" b="1" u="none" strike="noStrike" dirty="0">
                          <a:effectLst/>
                        </a:rPr>
                        <a:t>%</a:t>
                      </a:r>
                      <a:endParaRPr lang="en-US" altLang="ko-KR"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dirty="0">
                          <a:effectLst/>
                        </a:rPr>
                        <a:t>Not Detected</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extLst>
                  <a:ext uri="{0D108BD9-81ED-4DB2-BD59-A6C34878D82A}">
                    <a16:rowId xmlns:a16="http://schemas.microsoft.com/office/drawing/2014/main" val="208309191"/>
                  </a:ext>
                </a:extLst>
              </a:tr>
              <a:tr h="319803">
                <a:tc>
                  <a:txBody>
                    <a:bodyPr/>
                    <a:lstStyle/>
                    <a:p>
                      <a:pPr algn="ctr" fontAlgn="ctr"/>
                      <a:r>
                        <a:rPr lang="en-US" sz="1400" b="1" u="none" strike="noStrike" dirty="0">
                          <a:effectLst/>
                        </a:rPr>
                        <a:t>DINP(Di isononyl phthalate)</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altLang="ko-KR" sz="1400" b="1" u="none" strike="noStrike">
                          <a:effectLst/>
                        </a:rPr>
                        <a:t>%</a:t>
                      </a:r>
                      <a:endParaRPr lang="en-US" altLang="ko-KR"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dirty="0">
                          <a:effectLst/>
                        </a:rPr>
                        <a:t>Not Detected</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extLst>
                  <a:ext uri="{0D108BD9-81ED-4DB2-BD59-A6C34878D82A}">
                    <a16:rowId xmlns:a16="http://schemas.microsoft.com/office/drawing/2014/main" val="3902567011"/>
                  </a:ext>
                </a:extLst>
              </a:tr>
              <a:tr h="319803">
                <a:tc>
                  <a:txBody>
                    <a:bodyPr/>
                    <a:lstStyle/>
                    <a:p>
                      <a:pPr algn="ctr" fontAlgn="ctr"/>
                      <a:r>
                        <a:rPr lang="en-US" sz="1400" b="1" u="none" strike="noStrike" dirty="0">
                          <a:effectLst/>
                        </a:rPr>
                        <a:t>DIDP (Di </a:t>
                      </a:r>
                      <a:r>
                        <a:rPr lang="en-US" sz="1400" b="1" u="none" strike="noStrike" dirty="0" err="1">
                          <a:effectLst/>
                        </a:rPr>
                        <a:t>isodecyl</a:t>
                      </a:r>
                      <a:r>
                        <a:rPr lang="en-US" sz="1400" b="1" u="none" strike="noStrike" dirty="0">
                          <a:effectLst/>
                        </a:rPr>
                        <a:t> phthalate)</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altLang="ko-KR" sz="1400" b="1" u="none" strike="noStrike">
                          <a:effectLst/>
                        </a:rPr>
                        <a:t>%</a:t>
                      </a:r>
                      <a:endParaRPr lang="en-US" altLang="ko-KR"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dirty="0">
                          <a:effectLst/>
                        </a:rPr>
                        <a:t>Not Detected</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extLst>
                  <a:ext uri="{0D108BD9-81ED-4DB2-BD59-A6C34878D82A}">
                    <a16:rowId xmlns:a16="http://schemas.microsoft.com/office/drawing/2014/main" val="1387697570"/>
                  </a:ext>
                </a:extLst>
              </a:tr>
              <a:tr h="319803">
                <a:tc>
                  <a:txBody>
                    <a:bodyPr/>
                    <a:lstStyle/>
                    <a:p>
                      <a:pPr algn="ctr" fontAlgn="ctr"/>
                      <a:r>
                        <a:rPr lang="en-US" sz="1400" b="1" u="none" strike="noStrike" dirty="0">
                          <a:effectLst/>
                        </a:rPr>
                        <a:t>DNOP (Di-n-octyl phthalate)</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altLang="ko-KR" sz="1400" b="1" u="none" strike="noStrike">
                          <a:effectLst/>
                        </a:rPr>
                        <a:t>%</a:t>
                      </a:r>
                      <a:endParaRPr lang="en-US" altLang="ko-KR"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dirty="0">
                          <a:effectLst/>
                        </a:rPr>
                        <a:t>Not Detected</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extLst>
                  <a:ext uri="{0D108BD9-81ED-4DB2-BD59-A6C34878D82A}">
                    <a16:rowId xmlns:a16="http://schemas.microsoft.com/office/drawing/2014/main" val="3594670881"/>
                  </a:ext>
                </a:extLst>
              </a:tr>
            </a:tbl>
          </a:graphicData>
        </a:graphic>
      </p:graphicFrame>
      <p:graphicFrame>
        <p:nvGraphicFramePr>
          <p:cNvPr id="7" name="표 6">
            <a:extLst>
              <a:ext uri="{FF2B5EF4-FFF2-40B4-BE49-F238E27FC236}">
                <a16:creationId xmlns:a16="http://schemas.microsoft.com/office/drawing/2014/main" id="{1119DC92-8158-4190-B39A-2CA93FD46D44}"/>
              </a:ext>
            </a:extLst>
          </p:cNvPr>
          <p:cNvGraphicFramePr>
            <a:graphicFrameLocks noGrp="1"/>
          </p:cNvGraphicFramePr>
          <p:nvPr>
            <p:extLst>
              <p:ext uri="{D42A27DB-BD31-4B8C-83A1-F6EECF244321}">
                <p14:modId xmlns:p14="http://schemas.microsoft.com/office/powerpoint/2010/main" val="955943890"/>
              </p:ext>
            </p:extLst>
          </p:nvPr>
        </p:nvGraphicFramePr>
        <p:xfrm>
          <a:off x="313151" y="6032080"/>
          <a:ext cx="6350694" cy="3287240"/>
        </p:xfrm>
        <a:graphic>
          <a:graphicData uri="http://schemas.openxmlformats.org/drawingml/2006/table">
            <a:tbl>
              <a:tblPr>
                <a:tableStyleId>{5C22544A-7EE6-4342-B048-85BDC9FD1C3A}</a:tableStyleId>
              </a:tblPr>
              <a:tblGrid>
                <a:gridCol w="2057036">
                  <a:extLst>
                    <a:ext uri="{9D8B030D-6E8A-4147-A177-3AD203B41FA5}">
                      <a16:colId xmlns:a16="http://schemas.microsoft.com/office/drawing/2014/main" val="4160730860"/>
                    </a:ext>
                  </a:extLst>
                </a:gridCol>
                <a:gridCol w="1404010">
                  <a:extLst>
                    <a:ext uri="{9D8B030D-6E8A-4147-A177-3AD203B41FA5}">
                      <a16:colId xmlns:a16="http://schemas.microsoft.com/office/drawing/2014/main" val="1498804026"/>
                    </a:ext>
                  </a:extLst>
                </a:gridCol>
                <a:gridCol w="2889648">
                  <a:extLst>
                    <a:ext uri="{9D8B030D-6E8A-4147-A177-3AD203B41FA5}">
                      <a16:colId xmlns:a16="http://schemas.microsoft.com/office/drawing/2014/main" val="2667402689"/>
                    </a:ext>
                  </a:extLst>
                </a:gridCol>
              </a:tblGrid>
              <a:tr h="328724">
                <a:tc gridSpan="3">
                  <a:txBody>
                    <a:bodyPr/>
                    <a:lstStyle/>
                    <a:p>
                      <a:pPr algn="l" fontAlgn="ctr"/>
                      <a:r>
                        <a:rPr lang="en-US" sz="1800" b="1" u="none" strike="noStrike" dirty="0">
                          <a:effectLst/>
                        </a:rPr>
                        <a:t>* Test Report of 8 major heavy metals hazardous free</a:t>
                      </a:r>
                      <a:endParaRPr lang="en-US" sz="18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2653228715"/>
                  </a:ext>
                </a:extLst>
              </a:tr>
              <a:tr h="328724">
                <a:tc>
                  <a:txBody>
                    <a:bodyPr/>
                    <a:lstStyle/>
                    <a:p>
                      <a:pPr algn="ctr" fontAlgn="ctr"/>
                      <a:r>
                        <a:rPr lang="en-US" sz="1400" b="1" u="none" strike="noStrike" dirty="0">
                          <a:effectLst/>
                        </a:rPr>
                        <a:t>Test Item</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dirty="0">
                          <a:effectLst/>
                        </a:rPr>
                        <a:t>Unit</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a:effectLst/>
                        </a:rPr>
                        <a:t>Test Results</a:t>
                      </a:r>
                      <a:endParaRPr lang="en-US"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extLst>
                  <a:ext uri="{0D108BD9-81ED-4DB2-BD59-A6C34878D82A}">
                    <a16:rowId xmlns:a16="http://schemas.microsoft.com/office/drawing/2014/main" val="2076920295"/>
                  </a:ext>
                </a:extLst>
              </a:tr>
              <a:tr h="328724">
                <a:tc>
                  <a:txBody>
                    <a:bodyPr/>
                    <a:lstStyle/>
                    <a:p>
                      <a:pPr algn="ctr" fontAlgn="ctr"/>
                      <a:r>
                        <a:rPr lang="en-US" sz="1400" b="1" u="none" strike="noStrike" dirty="0">
                          <a:effectLst/>
                        </a:rPr>
                        <a:t>Lead[Pb]</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dirty="0">
                          <a:effectLst/>
                        </a:rPr>
                        <a:t>mg/kg</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a:effectLst/>
                        </a:rPr>
                        <a:t>Not Detected</a:t>
                      </a:r>
                      <a:endParaRPr lang="en-US"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extLst>
                  <a:ext uri="{0D108BD9-81ED-4DB2-BD59-A6C34878D82A}">
                    <a16:rowId xmlns:a16="http://schemas.microsoft.com/office/drawing/2014/main" val="4092171169"/>
                  </a:ext>
                </a:extLst>
              </a:tr>
              <a:tr h="328724">
                <a:tc>
                  <a:txBody>
                    <a:bodyPr/>
                    <a:lstStyle/>
                    <a:p>
                      <a:pPr algn="ctr" fontAlgn="ctr"/>
                      <a:r>
                        <a:rPr lang="en-US" sz="1400" b="1" u="none" strike="noStrike" dirty="0">
                          <a:effectLst/>
                        </a:rPr>
                        <a:t>Cadmium[Cd]</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dirty="0">
                          <a:effectLst/>
                        </a:rPr>
                        <a:t>mg/kg</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a:effectLst/>
                        </a:rPr>
                        <a:t>Not Detected</a:t>
                      </a:r>
                      <a:endParaRPr lang="en-US"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extLst>
                  <a:ext uri="{0D108BD9-81ED-4DB2-BD59-A6C34878D82A}">
                    <a16:rowId xmlns:a16="http://schemas.microsoft.com/office/drawing/2014/main" val="3122724827"/>
                  </a:ext>
                </a:extLst>
              </a:tr>
              <a:tr h="328724">
                <a:tc>
                  <a:txBody>
                    <a:bodyPr/>
                    <a:lstStyle/>
                    <a:p>
                      <a:pPr algn="ctr" fontAlgn="ctr"/>
                      <a:r>
                        <a:rPr lang="en-US" sz="1400" b="1" u="none" strike="noStrike" dirty="0">
                          <a:effectLst/>
                        </a:rPr>
                        <a:t>Chromium[Cr]</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dirty="0">
                          <a:effectLst/>
                        </a:rPr>
                        <a:t>mg/kg</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a:effectLst/>
                        </a:rPr>
                        <a:t>Not Detected</a:t>
                      </a:r>
                      <a:endParaRPr lang="en-US"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extLst>
                  <a:ext uri="{0D108BD9-81ED-4DB2-BD59-A6C34878D82A}">
                    <a16:rowId xmlns:a16="http://schemas.microsoft.com/office/drawing/2014/main" val="3200059820"/>
                  </a:ext>
                </a:extLst>
              </a:tr>
              <a:tr h="328724">
                <a:tc>
                  <a:txBody>
                    <a:bodyPr/>
                    <a:lstStyle/>
                    <a:p>
                      <a:pPr algn="ctr" fontAlgn="ctr"/>
                      <a:r>
                        <a:rPr lang="en-US" sz="1400" b="1" u="none" strike="noStrike" dirty="0">
                          <a:effectLst/>
                        </a:rPr>
                        <a:t>Barium[Ba]</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dirty="0">
                          <a:effectLst/>
                        </a:rPr>
                        <a:t>mg/kg</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dirty="0">
                          <a:effectLst/>
                        </a:rPr>
                        <a:t>Not Detected</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extLst>
                  <a:ext uri="{0D108BD9-81ED-4DB2-BD59-A6C34878D82A}">
                    <a16:rowId xmlns:a16="http://schemas.microsoft.com/office/drawing/2014/main" val="1723355970"/>
                  </a:ext>
                </a:extLst>
              </a:tr>
              <a:tr h="328724">
                <a:tc>
                  <a:txBody>
                    <a:bodyPr/>
                    <a:lstStyle/>
                    <a:p>
                      <a:pPr algn="ctr" fontAlgn="ctr"/>
                      <a:r>
                        <a:rPr lang="en-US" sz="1400" b="1" u="none" strike="noStrike" dirty="0">
                          <a:effectLst/>
                        </a:rPr>
                        <a:t>Antimony[Sb]</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a:effectLst/>
                        </a:rPr>
                        <a:t>mg/kg</a:t>
                      </a:r>
                      <a:endParaRPr lang="en-US"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dirty="0">
                          <a:effectLst/>
                        </a:rPr>
                        <a:t>Not Detected</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extLst>
                  <a:ext uri="{0D108BD9-81ED-4DB2-BD59-A6C34878D82A}">
                    <a16:rowId xmlns:a16="http://schemas.microsoft.com/office/drawing/2014/main" val="2876588330"/>
                  </a:ext>
                </a:extLst>
              </a:tr>
              <a:tr h="328724">
                <a:tc>
                  <a:txBody>
                    <a:bodyPr/>
                    <a:lstStyle/>
                    <a:p>
                      <a:pPr algn="ctr" fontAlgn="ctr"/>
                      <a:r>
                        <a:rPr lang="en-US" sz="1400" b="1" u="none" strike="noStrike" dirty="0" err="1">
                          <a:effectLst/>
                        </a:rPr>
                        <a:t>Arsnic</a:t>
                      </a:r>
                      <a:r>
                        <a:rPr lang="en-US" sz="1400" b="1" u="none" strike="noStrike" dirty="0">
                          <a:effectLst/>
                        </a:rPr>
                        <a:t>[As]</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a:effectLst/>
                        </a:rPr>
                        <a:t>mg/kg</a:t>
                      </a:r>
                      <a:endParaRPr lang="en-US"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dirty="0">
                          <a:effectLst/>
                        </a:rPr>
                        <a:t>Not Detected</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extLst>
                  <a:ext uri="{0D108BD9-81ED-4DB2-BD59-A6C34878D82A}">
                    <a16:rowId xmlns:a16="http://schemas.microsoft.com/office/drawing/2014/main" val="1603473992"/>
                  </a:ext>
                </a:extLst>
              </a:tr>
              <a:tr h="328724">
                <a:tc>
                  <a:txBody>
                    <a:bodyPr/>
                    <a:lstStyle/>
                    <a:p>
                      <a:pPr algn="ctr" fontAlgn="ctr"/>
                      <a:r>
                        <a:rPr lang="en-US" sz="1400" b="1" u="none" strike="noStrike" dirty="0">
                          <a:effectLst/>
                        </a:rPr>
                        <a:t>Selenium[Se]</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a:effectLst/>
                        </a:rPr>
                        <a:t>mg/kg</a:t>
                      </a:r>
                      <a:endParaRPr lang="en-US"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dirty="0">
                          <a:effectLst/>
                        </a:rPr>
                        <a:t>Not Detected</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extLst>
                  <a:ext uri="{0D108BD9-81ED-4DB2-BD59-A6C34878D82A}">
                    <a16:rowId xmlns:a16="http://schemas.microsoft.com/office/drawing/2014/main" val="3992940405"/>
                  </a:ext>
                </a:extLst>
              </a:tr>
              <a:tr h="328724">
                <a:tc>
                  <a:txBody>
                    <a:bodyPr/>
                    <a:lstStyle/>
                    <a:p>
                      <a:pPr algn="ctr" fontAlgn="ctr"/>
                      <a:r>
                        <a:rPr lang="en-US" sz="1400" b="1" u="none" strike="noStrike" dirty="0">
                          <a:effectLst/>
                        </a:rPr>
                        <a:t>Mercury[Hg]</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a:effectLst/>
                        </a:rPr>
                        <a:t>mg/kg</a:t>
                      </a:r>
                      <a:endParaRPr lang="en-US" sz="1400" b="1" i="0" u="none" strike="noStrike">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tc>
                  <a:txBody>
                    <a:bodyPr/>
                    <a:lstStyle/>
                    <a:p>
                      <a:pPr algn="ctr" fontAlgn="ctr"/>
                      <a:r>
                        <a:rPr lang="en-US" sz="1400" b="1" u="none" strike="noStrike" dirty="0">
                          <a:effectLst/>
                        </a:rPr>
                        <a:t>Not Detected</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7620" marR="7620" marT="7620" marB="0" anchor="ctr"/>
                </a:tc>
                <a:extLst>
                  <a:ext uri="{0D108BD9-81ED-4DB2-BD59-A6C34878D82A}">
                    <a16:rowId xmlns:a16="http://schemas.microsoft.com/office/drawing/2014/main" val="3281254058"/>
                  </a:ext>
                </a:extLst>
              </a:tr>
            </a:tbl>
          </a:graphicData>
        </a:graphic>
      </p:graphicFrame>
    </p:spTree>
    <p:extLst>
      <p:ext uri="{BB962C8B-B14F-4D97-AF65-F5344CB8AC3E}">
        <p14:creationId xmlns:p14="http://schemas.microsoft.com/office/powerpoint/2010/main" val="2687485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50070" y="56030"/>
            <a:ext cx="3168352" cy="400110"/>
          </a:xfrm>
          <a:prstGeom prst="rect">
            <a:avLst/>
          </a:prstGeom>
          <a:noFill/>
        </p:spPr>
        <p:txBody>
          <a:bodyPr wrap="square" rtlCol="0">
            <a:spAutoFit/>
          </a:bodyPr>
          <a:lstStyle/>
          <a:p>
            <a:pPr lvl="0"/>
            <a:r>
              <a:rPr kumimoji="1" lang="en-US" altLang="ko-KR" sz="2000" b="1" dirty="0">
                <a:latin typeface="Times New Roman" panose="02020603050405020304" pitchFamily="18" charset="0"/>
                <a:ea typeface="굴림" pitchFamily="50" charset="-127"/>
                <a:cs typeface="Times New Roman" panose="02020603050405020304" pitchFamily="18" charset="0"/>
              </a:rPr>
              <a:t>DANA KOREA CO., LTD</a:t>
            </a:r>
            <a:endParaRPr kumimoji="1" lang="ko-KR" altLang="ko-KR" sz="2000" b="1" dirty="0">
              <a:latin typeface="Times New Roman" panose="02020603050405020304" pitchFamily="18" charset="0"/>
              <a:ea typeface="굴림" pitchFamily="50" charset="-127"/>
              <a:cs typeface="Times New Roman" panose="02020603050405020304" pitchFamily="18" charset="0"/>
            </a:endParaRPr>
          </a:p>
        </p:txBody>
      </p:sp>
      <p:pic>
        <p:nvPicPr>
          <p:cNvPr id="8" name="Picture 3673"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0" y="27275"/>
            <a:ext cx="942046" cy="400721"/>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dana3\Desktop\파나소닉.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110" y="7414198"/>
            <a:ext cx="3223587" cy="74478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dana3\Desktop\아셀릭 도런스 로고.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0638" y="7278660"/>
            <a:ext cx="2096632" cy="10690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dana3\Desktop\러시아\전시회\세계 지도 표시.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6" y="864020"/>
            <a:ext cx="6874799" cy="40349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dana3\Desktop\하이얼 로고.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449" y="6465168"/>
            <a:ext cx="16668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C:\Users\dana3\Desktop\토시바 로고.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8331" y="6432518"/>
            <a:ext cx="3593170" cy="8228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840" y="496275"/>
            <a:ext cx="6738470" cy="400110"/>
          </a:xfrm>
          <a:prstGeom prst="rect">
            <a:avLst/>
          </a:prstGeom>
          <a:noFill/>
        </p:spPr>
        <p:txBody>
          <a:bodyPr wrap="square" rtlCol="0">
            <a:spAutoFit/>
          </a:bodyPr>
          <a:lstStyle/>
          <a:p>
            <a:r>
              <a:rPr lang="en-US" altLang="ko-KR" sz="2000" b="1" dirty="0">
                <a:latin typeface="Times New Roman" panose="02020603050405020304" pitchFamily="18" charset="0"/>
                <a:cs typeface="Times New Roman" panose="02020603050405020304" pitchFamily="18" charset="0"/>
              </a:rPr>
              <a:t>VIII. Our Abroad Partners</a:t>
            </a:r>
            <a:endParaRPr lang="ko-KR" altLang="en-US" sz="2000" b="1" dirty="0">
              <a:latin typeface="Times New Roman" panose="02020603050405020304" pitchFamily="18" charset="0"/>
              <a:cs typeface="Times New Roman" panose="02020603050405020304" pitchFamily="18" charset="0"/>
            </a:endParaRPr>
          </a:p>
        </p:txBody>
      </p:sp>
      <p:pic>
        <p:nvPicPr>
          <p:cNvPr id="24" name="Picture 6" descr="C:\Users\dana3\Desktop\샤프 로고.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356" y="5496853"/>
            <a:ext cx="2767964" cy="79164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C:\Users\dana3\Desktop\월풀 로고.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3996" y="6261806"/>
            <a:ext cx="3027365" cy="11523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1" descr="C:\Users\dana3\Desktop\펠 로고.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0927" y="5475255"/>
            <a:ext cx="1195387" cy="95726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dana3\Desktop\일렉트로룩스.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3525" y="4876699"/>
            <a:ext cx="2960911" cy="5477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dana3\Desktop\엘아라비 로고.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84701" y="4667919"/>
            <a:ext cx="3441923" cy="90050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C:\Users\dana3\Desktop\하이얼 로고.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633" y="5352397"/>
            <a:ext cx="1666875" cy="952500"/>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직선 연결선 20">
            <a:extLst>
              <a:ext uri="{FF2B5EF4-FFF2-40B4-BE49-F238E27FC236}">
                <a16:creationId xmlns:a16="http://schemas.microsoft.com/office/drawing/2014/main" id="{841960A9-1EB3-4DB7-88E8-70A194624A81}"/>
              </a:ext>
            </a:extLst>
          </p:cNvPr>
          <p:cNvCxnSpPr/>
          <p:nvPr/>
        </p:nvCxnSpPr>
        <p:spPr>
          <a:xfrm>
            <a:off x="102231" y="9711890"/>
            <a:ext cx="66535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직선 연결선 21">
            <a:extLst>
              <a:ext uri="{FF2B5EF4-FFF2-40B4-BE49-F238E27FC236}">
                <a16:creationId xmlns:a16="http://schemas.microsoft.com/office/drawing/2014/main" id="{06DB02C6-9138-4CCA-830C-6869B5E4CDA3}"/>
              </a:ext>
            </a:extLst>
          </p:cNvPr>
          <p:cNvCxnSpPr/>
          <p:nvPr/>
        </p:nvCxnSpPr>
        <p:spPr>
          <a:xfrm>
            <a:off x="104319" y="432212"/>
            <a:ext cx="6653539"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그림 3">
            <a:extLst>
              <a:ext uri="{FF2B5EF4-FFF2-40B4-BE49-F238E27FC236}">
                <a16:creationId xmlns:a16="http://schemas.microsoft.com/office/drawing/2014/main" id="{F69CF8AA-C7D1-4F4A-83BB-698E42D0B293}"/>
              </a:ext>
            </a:extLst>
          </p:cNvPr>
          <p:cNvPicPr>
            <a:picLocks noChangeAspect="1"/>
          </p:cNvPicPr>
          <p:nvPr/>
        </p:nvPicPr>
        <p:blipFill>
          <a:blip r:embed="rId13"/>
          <a:stretch>
            <a:fillRect/>
          </a:stretch>
        </p:blipFill>
        <p:spPr>
          <a:xfrm>
            <a:off x="4301125" y="8450515"/>
            <a:ext cx="2231828" cy="877089"/>
          </a:xfrm>
          <a:prstGeom prst="rect">
            <a:avLst/>
          </a:prstGeom>
        </p:spPr>
      </p:pic>
      <p:pic>
        <p:nvPicPr>
          <p:cNvPr id="9" name="그림 8">
            <a:extLst>
              <a:ext uri="{FF2B5EF4-FFF2-40B4-BE49-F238E27FC236}">
                <a16:creationId xmlns:a16="http://schemas.microsoft.com/office/drawing/2014/main" id="{5234B221-7566-4445-83FC-FDDBC72E3097}"/>
              </a:ext>
            </a:extLst>
          </p:cNvPr>
          <p:cNvPicPr>
            <a:picLocks noChangeAspect="1"/>
          </p:cNvPicPr>
          <p:nvPr/>
        </p:nvPicPr>
        <p:blipFill>
          <a:blip r:embed="rId14"/>
          <a:stretch>
            <a:fillRect/>
          </a:stretch>
        </p:blipFill>
        <p:spPr>
          <a:xfrm>
            <a:off x="191192" y="8179151"/>
            <a:ext cx="1790700" cy="590550"/>
          </a:xfrm>
          <a:prstGeom prst="rect">
            <a:avLst/>
          </a:prstGeom>
        </p:spPr>
      </p:pic>
      <p:pic>
        <p:nvPicPr>
          <p:cNvPr id="11" name="그림 10">
            <a:extLst>
              <a:ext uri="{FF2B5EF4-FFF2-40B4-BE49-F238E27FC236}">
                <a16:creationId xmlns:a16="http://schemas.microsoft.com/office/drawing/2014/main" id="{4AE0179F-77E2-425C-96F7-A2F58E65F00B}"/>
              </a:ext>
            </a:extLst>
          </p:cNvPr>
          <p:cNvPicPr>
            <a:picLocks noChangeAspect="1"/>
          </p:cNvPicPr>
          <p:nvPr/>
        </p:nvPicPr>
        <p:blipFill>
          <a:blip r:embed="rId15"/>
          <a:stretch>
            <a:fillRect/>
          </a:stretch>
        </p:blipFill>
        <p:spPr>
          <a:xfrm>
            <a:off x="1952861" y="8251186"/>
            <a:ext cx="2343150" cy="1000125"/>
          </a:xfrm>
          <a:prstGeom prst="rect">
            <a:avLst/>
          </a:prstGeom>
        </p:spPr>
      </p:pic>
    </p:spTree>
    <p:extLst>
      <p:ext uri="{BB962C8B-B14F-4D97-AF65-F5344CB8AC3E}">
        <p14:creationId xmlns:p14="http://schemas.microsoft.com/office/powerpoint/2010/main" val="757859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그림 46">
            <a:extLst>
              <a:ext uri="{FF2B5EF4-FFF2-40B4-BE49-F238E27FC236}">
                <a16:creationId xmlns:a16="http://schemas.microsoft.com/office/drawing/2014/main" id="{4E534C6E-50E3-475C-A140-452FFE9C904C}"/>
              </a:ext>
            </a:extLst>
          </p:cNvPr>
          <p:cNvPicPr>
            <a:picLocks noChangeAspect="1"/>
          </p:cNvPicPr>
          <p:nvPr/>
        </p:nvPicPr>
        <p:blipFill>
          <a:blip r:embed="rId2"/>
          <a:stretch>
            <a:fillRect/>
          </a:stretch>
        </p:blipFill>
        <p:spPr>
          <a:xfrm rot="5400000">
            <a:off x="-893004" y="4563915"/>
            <a:ext cx="5256422" cy="3273324"/>
          </a:xfrm>
          <a:prstGeom prst="rect">
            <a:avLst/>
          </a:prstGeom>
        </p:spPr>
      </p:pic>
      <p:pic>
        <p:nvPicPr>
          <p:cNvPr id="22" name="그림 21">
            <a:extLst>
              <a:ext uri="{FF2B5EF4-FFF2-40B4-BE49-F238E27FC236}">
                <a16:creationId xmlns:a16="http://schemas.microsoft.com/office/drawing/2014/main" id="{9480A454-AAEB-4F11-8A3D-8C2756123461}"/>
              </a:ext>
            </a:extLst>
          </p:cNvPr>
          <p:cNvPicPr>
            <a:picLocks noChangeAspect="1"/>
          </p:cNvPicPr>
          <p:nvPr/>
        </p:nvPicPr>
        <p:blipFill>
          <a:blip r:embed="rId3"/>
          <a:stretch>
            <a:fillRect/>
          </a:stretch>
        </p:blipFill>
        <p:spPr>
          <a:xfrm>
            <a:off x="0" y="7219139"/>
            <a:ext cx="6858000" cy="2012308"/>
          </a:xfrm>
          <a:prstGeom prst="rect">
            <a:avLst/>
          </a:prstGeom>
        </p:spPr>
      </p:pic>
      <p:sp>
        <p:nvSpPr>
          <p:cNvPr id="7" name="TextBox 6"/>
          <p:cNvSpPr txBox="1"/>
          <p:nvPr/>
        </p:nvSpPr>
        <p:spPr>
          <a:xfrm>
            <a:off x="1161886" y="53694"/>
            <a:ext cx="3115470" cy="415266"/>
          </a:xfrm>
          <a:prstGeom prst="rect">
            <a:avLst/>
          </a:prstGeom>
          <a:noFill/>
        </p:spPr>
        <p:txBody>
          <a:bodyPr wrap="square" rtlCol="0">
            <a:spAutoFit/>
          </a:bodyPr>
          <a:lstStyle/>
          <a:p>
            <a:pPr lvl="0"/>
            <a:r>
              <a:rPr kumimoji="1" lang="en-US" altLang="ko-KR" sz="2000" b="1" dirty="0">
                <a:latin typeface="Times New Roman" panose="02020603050405020304" pitchFamily="18" charset="0"/>
                <a:ea typeface="굴림" pitchFamily="50" charset="-127"/>
                <a:cs typeface="Times New Roman" panose="02020603050405020304" pitchFamily="18" charset="0"/>
              </a:rPr>
              <a:t>DANA KOREA CO., LTD</a:t>
            </a:r>
            <a:endParaRPr kumimoji="1" lang="ko-KR" altLang="ko-KR" sz="2000" b="1" dirty="0">
              <a:latin typeface="Times New Roman" panose="02020603050405020304" pitchFamily="18" charset="0"/>
              <a:ea typeface="굴림" pitchFamily="50" charset="-127"/>
              <a:cs typeface="Times New Roman" panose="02020603050405020304" pitchFamily="18" charset="0"/>
            </a:endParaRPr>
          </a:p>
        </p:txBody>
      </p:sp>
      <p:pic>
        <p:nvPicPr>
          <p:cNvPr id="8" name="Picture 3673"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10" y="16386"/>
            <a:ext cx="1026358" cy="436585"/>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직선 연결선 30">
            <a:extLst>
              <a:ext uri="{FF2B5EF4-FFF2-40B4-BE49-F238E27FC236}">
                <a16:creationId xmlns:a16="http://schemas.microsoft.com/office/drawing/2014/main" id="{6A9CD3BD-41C1-4CB6-92F6-CDBCC80D95FA}"/>
              </a:ext>
            </a:extLst>
          </p:cNvPr>
          <p:cNvCxnSpPr/>
          <p:nvPr/>
        </p:nvCxnSpPr>
        <p:spPr>
          <a:xfrm>
            <a:off x="102231" y="9711890"/>
            <a:ext cx="66535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직선 연결선 31">
            <a:extLst>
              <a:ext uri="{FF2B5EF4-FFF2-40B4-BE49-F238E27FC236}">
                <a16:creationId xmlns:a16="http://schemas.microsoft.com/office/drawing/2014/main" id="{CDF1EF7E-C09B-4ECD-8F46-B68CFB748E74}"/>
              </a:ext>
            </a:extLst>
          </p:cNvPr>
          <p:cNvCxnSpPr/>
          <p:nvPr/>
        </p:nvCxnSpPr>
        <p:spPr>
          <a:xfrm>
            <a:off x="104319" y="432212"/>
            <a:ext cx="665353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5327A4B-7809-4A2C-8726-9C045E77F5B6}"/>
              </a:ext>
            </a:extLst>
          </p:cNvPr>
          <p:cNvSpPr txBox="1"/>
          <p:nvPr/>
        </p:nvSpPr>
        <p:spPr>
          <a:xfrm>
            <a:off x="188259" y="591671"/>
            <a:ext cx="4598895"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 Contents</a:t>
            </a:r>
            <a:endParaRPr lang="ko-KR" altLang="en-US"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1B7F9F7-04BE-4B60-80ED-2D89868F59D7}"/>
              </a:ext>
            </a:extLst>
          </p:cNvPr>
          <p:cNvSpPr txBox="1"/>
          <p:nvPr/>
        </p:nvSpPr>
        <p:spPr>
          <a:xfrm>
            <a:off x="476357" y="1139868"/>
            <a:ext cx="3782492" cy="369308"/>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I. Dana Korea History</a:t>
            </a:r>
            <a:endParaRPr lang="ko-KR" altLang="en-US" b="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1F76CDB-DC53-4E3F-ACEC-E208EAE17A0C}"/>
              </a:ext>
            </a:extLst>
          </p:cNvPr>
          <p:cNvSpPr txBox="1"/>
          <p:nvPr/>
        </p:nvSpPr>
        <p:spPr>
          <a:xfrm>
            <a:off x="478444" y="1480158"/>
            <a:ext cx="4598895"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II. Production Process of Insulation Film</a:t>
            </a:r>
            <a:endParaRPr lang="ko-KR" altLang="en-US"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62DCA0D2-4C12-4642-B332-4A66CD658D64}"/>
              </a:ext>
            </a:extLst>
          </p:cNvPr>
          <p:cNvSpPr txBox="1"/>
          <p:nvPr/>
        </p:nvSpPr>
        <p:spPr>
          <a:xfrm>
            <a:off x="480532" y="1858026"/>
            <a:ext cx="4598895"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III. Solution of Our Products(Insulation Film)</a:t>
            </a:r>
            <a:endParaRPr lang="ko-KR" altLang="en-US"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7BD959BA-5F5F-41AD-8059-30901B496310}"/>
              </a:ext>
            </a:extLst>
          </p:cNvPr>
          <p:cNvSpPr txBox="1"/>
          <p:nvPr/>
        </p:nvSpPr>
        <p:spPr>
          <a:xfrm>
            <a:off x="478444" y="2235894"/>
            <a:ext cx="4598895"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IV. Products – EZI Sheet &amp; </a:t>
            </a:r>
            <a:r>
              <a:rPr lang="en-US" altLang="ko-KR" b="1" dirty="0" err="1">
                <a:latin typeface="Times New Roman" panose="02020603050405020304" pitchFamily="18" charset="0"/>
                <a:cs typeface="Times New Roman" panose="02020603050405020304" pitchFamily="18" charset="0"/>
              </a:rPr>
              <a:t>WaTouch</a:t>
            </a:r>
            <a:r>
              <a:rPr lang="en-US" altLang="ko-KR" b="1" dirty="0">
                <a:latin typeface="Times New Roman" panose="02020603050405020304" pitchFamily="18" charset="0"/>
                <a:cs typeface="Times New Roman" panose="02020603050405020304" pitchFamily="18" charset="0"/>
              </a:rPr>
              <a:t> Film</a:t>
            </a:r>
            <a:endParaRPr lang="ko-KR" altLang="en-US" b="1"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375875B-3DFC-4046-9F4D-7D32656B71A7}"/>
              </a:ext>
            </a:extLst>
          </p:cNvPr>
          <p:cNvSpPr txBox="1"/>
          <p:nvPr/>
        </p:nvSpPr>
        <p:spPr>
          <a:xfrm>
            <a:off x="806208" y="2593129"/>
            <a:ext cx="4598895" cy="584775"/>
          </a:xfrm>
          <a:prstGeom prst="rect">
            <a:avLst/>
          </a:prstGeom>
          <a:noFill/>
        </p:spPr>
        <p:txBody>
          <a:bodyPr wrap="square" rtlCol="0">
            <a:spAutoFit/>
          </a:bodyPr>
          <a:lstStyle/>
          <a:p>
            <a:r>
              <a:rPr lang="en-US" altLang="ko-KR" sz="1600" b="1" dirty="0">
                <a:latin typeface="Times New Roman" panose="02020603050405020304" pitchFamily="18" charset="0"/>
                <a:cs typeface="Times New Roman" panose="02020603050405020304" pitchFamily="18" charset="0"/>
              </a:rPr>
              <a:t>IV-1-1. Product 1. EZI Sheet - Introduction</a:t>
            </a:r>
            <a:endParaRPr lang="ko-KR" altLang="en-US" sz="1600" b="1" dirty="0">
              <a:latin typeface="Times New Roman" panose="02020603050405020304" pitchFamily="18" charset="0"/>
              <a:cs typeface="Times New Roman" panose="02020603050405020304" pitchFamily="18" charset="0"/>
            </a:endParaRPr>
          </a:p>
          <a:p>
            <a:endParaRPr lang="ko-KR" altLang="en-US" sz="1600" dirty="0"/>
          </a:p>
        </p:txBody>
      </p:sp>
      <p:sp>
        <p:nvSpPr>
          <p:cNvPr id="10" name="TextBox 9">
            <a:extLst>
              <a:ext uri="{FF2B5EF4-FFF2-40B4-BE49-F238E27FC236}">
                <a16:creationId xmlns:a16="http://schemas.microsoft.com/office/drawing/2014/main" id="{3EC2A821-9EBE-43E9-8AFA-FF9F71443FF1}"/>
              </a:ext>
            </a:extLst>
          </p:cNvPr>
          <p:cNvSpPr txBox="1"/>
          <p:nvPr/>
        </p:nvSpPr>
        <p:spPr>
          <a:xfrm>
            <a:off x="806208" y="2969172"/>
            <a:ext cx="4755348" cy="338554"/>
          </a:xfrm>
          <a:prstGeom prst="rect">
            <a:avLst/>
          </a:prstGeom>
          <a:noFill/>
        </p:spPr>
        <p:txBody>
          <a:bodyPr wrap="square" rtlCol="0">
            <a:spAutoFit/>
          </a:bodyPr>
          <a:lstStyle/>
          <a:p>
            <a:r>
              <a:rPr lang="en-US" altLang="ko-KR" sz="1600" b="1" dirty="0">
                <a:latin typeface="Times New Roman" panose="02020603050405020304" pitchFamily="18" charset="0"/>
                <a:cs typeface="Times New Roman" panose="02020603050405020304" pitchFamily="18" charset="0"/>
              </a:rPr>
              <a:t>IV-1-2. Effects(Over all) _ EZI Sheet</a:t>
            </a:r>
            <a:endParaRPr lang="ko-KR" altLang="en-US" sz="1600" b="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C4E4B2A3-3C2F-4A9A-A856-E2C23BB23FBE}"/>
              </a:ext>
            </a:extLst>
          </p:cNvPr>
          <p:cNvSpPr txBox="1"/>
          <p:nvPr/>
        </p:nvSpPr>
        <p:spPr>
          <a:xfrm>
            <a:off x="806208" y="3345215"/>
            <a:ext cx="4755348" cy="338554"/>
          </a:xfrm>
          <a:prstGeom prst="rect">
            <a:avLst/>
          </a:prstGeom>
          <a:noFill/>
        </p:spPr>
        <p:txBody>
          <a:bodyPr wrap="square" rtlCol="0">
            <a:spAutoFit/>
          </a:bodyPr>
          <a:lstStyle/>
          <a:p>
            <a:r>
              <a:rPr lang="en-US" altLang="ko-KR" sz="1600" b="1" dirty="0">
                <a:latin typeface="Times New Roman" panose="02020603050405020304" pitchFamily="18" charset="0"/>
                <a:cs typeface="Times New Roman" panose="02020603050405020304" pitchFamily="18" charset="0"/>
              </a:rPr>
              <a:t>IV-1-3. Tests _ EZI Sheet</a:t>
            </a:r>
            <a:endParaRPr lang="ko-KR" altLang="en-US" sz="16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F8D52E6-BE95-47C6-B114-A4F739C593B7}"/>
              </a:ext>
            </a:extLst>
          </p:cNvPr>
          <p:cNvSpPr txBox="1"/>
          <p:nvPr/>
        </p:nvSpPr>
        <p:spPr>
          <a:xfrm>
            <a:off x="1568025" y="3739650"/>
            <a:ext cx="3870542" cy="738664"/>
          </a:xfrm>
          <a:prstGeom prst="rect">
            <a:avLst/>
          </a:prstGeom>
          <a:noFill/>
        </p:spPr>
        <p:txBody>
          <a:bodyPr wrap="square" rtlCol="0">
            <a:spAutoFit/>
          </a:bodyPr>
          <a:lstStyle/>
          <a:p>
            <a:r>
              <a:rPr lang="en-US" altLang="ko-KR" sz="1400" b="1" dirty="0">
                <a:latin typeface="Times New Roman" panose="02020603050405020304" pitchFamily="18" charset="0"/>
                <a:cs typeface="Times New Roman" panose="02020603050405020304" pitchFamily="18" charset="0"/>
              </a:rPr>
              <a:t>A. Heat Shielding Effects</a:t>
            </a:r>
          </a:p>
          <a:p>
            <a:r>
              <a:rPr lang="en-US" altLang="ko-KR" sz="1400" b="1" dirty="0">
                <a:latin typeface="Times New Roman" panose="02020603050405020304" pitchFamily="18" charset="0"/>
                <a:cs typeface="Times New Roman" panose="02020603050405020304" pitchFamily="18" charset="0"/>
              </a:rPr>
              <a:t>B. Window Condensation prevention</a:t>
            </a:r>
          </a:p>
          <a:p>
            <a:r>
              <a:rPr lang="en-US" altLang="ko-KR" sz="1400" b="1" dirty="0">
                <a:latin typeface="Times New Roman" panose="02020603050405020304" pitchFamily="18" charset="0"/>
                <a:cs typeface="Times New Roman" panose="02020603050405020304" pitchFamily="18" charset="0"/>
              </a:rPr>
              <a:t>C. OTHERS</a:t>
            </a:r>
            <a:endParaRPr lang="ko-KR" altLang="en-US" sz="1400" b="1"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2D7837DF-BB56-499C-8D1D-52674653A760}"/>
              </a:ext>
            </a:extLst>
          </p:cNvPr>
          <p:cNvSpPr txBox="1"/>
          <p:nvPr/>
        </p:nvSpPr>
        <p:spPr>
          <a:xfrm>
            <a:off x="806208" y="4489860"/>
            <a:ext cx="4755348" cy="338554"/>
          </a:xfrm>
          <a:prstGeom prst="rect">
            <a:avLst/>
          </a:prstGeom>
          <a:noFill/>
        </p:spPr>
        <p:txBody>
          <a:bodyPr wrap="square" rtlCol="0">
            <a:spAutoFit/>
          </a:bodyPr>
          <a:lstStyle/>
          <a:p>
            <a:r>
              <a:rPr lang="en-US" altLang="ko-KR" sz="1600" b="1" dirty="0">
                <a:latin typeface="Times New Roman" panose="02020603050405020304" pitchFamily="18" charset="0"/>
                <a:cs typeface="Times New Roman" panose="02020603050405020304" pitchFamily="18" charset="0"/>
              </a:rPr>
              <a:t>IV-1-4. How To Use(Installation) _ EZI Sheet</a:t>
            </a:r>
            <a:endParaRPr lang="ko-KR" altLang="en-US" sz="1600" b="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1A2EFC41-B0E9-42DF-8BAF-8BE751A0252F}"/>
              </a:ext>
            </a:extLst>
          </p:cNvPr>
          <p:cNvSpPr txBox="1"/>
          <p:nvPr/>
        </p:nvSpPr>
        <p:spPr>
          <a:xfrm>
            <a:off x="806208" y="4832649"/>
            <a:ext cx="5394176" cy="338554"/>
          </a:xfrm>
          <a:prstGeom prst="rect">
            <a:avLst/>
          </a:prstGeom>
          <a:noFill/>
        </p:spPr>
        <p:txBody>
          <a:bodyPr wrap="square" rtlCol="0">
            <a:spAutoFit/>
          </a:bodyPr>
          <a:lstStyle/>
          <a:p>
            <a:r>
              <a:rPr lang="en-US" altLang="ko-KR" sz="1600" b="1" dirty="0">
                <a:latin typeface="Times New Roman" panose="02020603050405020304" pitchFamily="18" charset="0"/>
                <a:cs typeface="Times New Roman" panose="02020603050405020304" pitchFamily="18" charset="0"/>
              </a:rPr>
              <a:t>IV-2-1. Product 2 – </a:t>
            </a:r>
            <a:r>
              <a:rPr lang="en-US" altLang="ko-KR" sz="1600" b="1" dirty="0" err="1">
                <a:latin typeface="Times New Roman" panose="02020603050405020304" pitchFamily="18" charset="0"/>
                <a:cs typeface="Times New Roman" panose="02020603050405020304" pitchFamily="18" charset="0"/>
              </a:rPr>
              <a:t>WaTouch</a:t>
            </a:r>
            <a:r>
              <a:rPr lang="en-US" altLang="ko-KR" sz="1600" b="1" dirty="0">
                <a:latin typeface="Times New Roman" panose="02020603050405020304" pitchFamily="18" charset="0"/>
                <a:cs typeface="Times New Roman" panose="02020603050405020304" pitchFamily="18" charset="0"/>
              </a:rPr>
              <a:t> Film - Introduction</a:t>
            </a:r>
            <a:endParaRPr lang="ko-KR" altLang="en-US" sz="1600" b="1"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BC61FCD6-92C4-4CCD-AF2F-F524E88DDBA5}"/>
              </a:ext>
            </a:extLst>
          </p:cNvPr>
          <p:cNvSpPr txBox="1"/>
          <p:nvPr/>
        </p:nvSpPr>
        <p:spPr>
          <a:xfrm>
            <a:off x="806208" y="5192162"/>
            <a:ext cx="5394176" cy="338554"/>
          </a:xfrm>
          <a:prstGeom prst="rect">
            <a:avLst/>
          </a:prstGeom>
          <a:noFill/>
        </p:spPr>
        <p:txBody>
          <a:bodyPr wrap="square" rtlCol="0">
            <a:spAutoFit/>
          </a:bodyPr>
          <a:lstStyle/>
          <a:p>
            <a:r>
              <a:rPr lang="en-US" altLang="ko-KR" sz="1600" b="1" dirty="0">
                <a:latin typeface="Times New Roman" panose="02020603050405020304" pitchFamily="18" charset="0"/>
                <a:cs typeface="Times New Roman" panose="02020603050405020304" pitchFamily="18" charset="0"/>
              </a:rPr>
              <a:t>IV-2-2. Effects &amp; Tests _ </a:t>
            </a:r>
            <a:r>
              <a:rPr lang="en-US" altLang="ko-KR" sz="1600" b="1" dirty="0" err="1">
                <a:latin typeface="Times New Roman" panose="02020603050405020304" pitchFamily="18" charset="0"/>
                <a:cs typeface="Times New Roman" panose="02020603050405020304" pitchFamily="18" charset="0"/>
              </a:rPr>
              <a:t>WaTouch</a:t>
            </a:r>
            <a:r>
              <a:rPr lang="en-US" altLang="ko-KR" sz="1600" b="1" dirty="0">
                <a:latin typeface="Times New Roman" panose="02020603050405020304" pitchFamily="18" charset="0"/>
                <a:cs typeface="Times New Roman" panose="02020603050405020304" pitchFamily="18" charset="0"/>
              </a:rPr>
              <a:t> Film</a:t>
            </a:r>
            <a:endParaRPr lang="ko-KR" altLang="en-US" sz="1600" b="1"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AE761220-E86B-48B3-AA8D-7079D4C20434}"/>
              </a:ext>
            </a:extLst>
          </p:cNvPr>
          <p:cNvSpPr txBox="1"/>
          <p:nvPr/>
        </p:nvSpPr>
        <p:spPr>
          <a:xfrm>
            <a:off x="1568025" y="5552124"/>
            <a:ext cx="5064756" cy="523220"/>
          </a:xfrm>
          <a:prstGeom prst="rect">
            <a:avLst/>
          </a:prstGeom>
          <a:noFill/>
        </p:spPr>
        <p:txBody>
          <a:bodyPr wrap="square" rtlCol="0">
            <a:spAutoFit/>
          </a:bodyPr>
          <a:lstStyle/>
          <a:p>
            <a:r>
              <a:rPr lang="en-US" altLang="ko-KR" sz="1400" b="1" dirty="0">
                <a:latin typeface="Times New Roman" panose="02020603050405020304" pitchFamily="18" charset="0"/>
                <a:cs typeface="Times New Roman" panose="02020603050405020304" pitchFamily="18" charset="0"/>
              </a:rPr>
              <a:t>A. Heat Shielding Effects &amp; Window Condensation Prevention</a:t>
            </a:r>
          </a:p>
          <a:p>
            <a:r>
              <a:rPr lang="en-US" altLang="ko-KR" sz="1400" b="1" dirty="0">
                <a:latin typeface="Times New Roman" panose="02020603050405020304" pitchFamily="18" charset="0"/>
                <a:cs typeface="Times New Roman" panose="02020603050405020304" pitchFamily="18" charset="0"/>
              </a:rPr>
              <a:t>B. OTHERES</a:t>
            </a:r>
            <a:endParaRPr lang="ko-KR" altLang="en-US" sz="1400" b="1"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60D00C8C-DC74-4626-BB2E-212325D02DBB}"/>
              </a:ext>
            </a:extLst>
          </p:cNvPr>
          <p:cNvSpPr txBox="1"/>
          <p:nvPr/>
        </p:nvSpPr>
        <p:spPr>
          <a:xfrm>
            <a:off x="806208" y="6117711"/>
            <a:ext cx="5394176" cy="338554"/>
          </a:xfrm>
          <a:prstGeom prst="rect">
            <a:avLst/>
          </a:prstGeom>
          <a:noFill/>
        </p:spPr>
        <p:txBody>
          <a:bodyPr wrap="square" rtlCol="0">
            <a:spAutoFit/>
          </a:bodyPr>
          <a:lstStyle/>
          <a:p>
            <a:r>
              <a:rPr lang="en-US" altLang="ko-KR" sz="1600" b="1" dirty="0">
                <a:latin typeface="Times New Roman" panose="02020603050405020304" pitchFamily="18" charset="0"/>
                <a:cs typeface="Times New Roman" panose="02020603050405020304" pitchFamily="18" charset="0"/>
              </a:rPr>
              <a:t>IV-2-3. How To Use(Installation) _ </a:t>
            </a:r>
            <a:r>
              <a:rPr lang="en-US" altLang="ko-KR" sz="1600" b="1" dirty="0" err="1">
                <a:latin typeface="Times New Roman" panose="02020603050405020304" pitchFamily="18" charset="0"/>
                <a:cs typeface="Times New Roman" panose="02020603050405020304" pitchFamily="18" charset="0"/>
              </a:rPr>
              <a:t>WaTouch</a:t>
            </a:r>
            <a:r>
              <a:rPr lang="en-US" altLang="ko-KR" sz="1600" b="1" dirty="0">
                <a:latin typeface="Times New Roman" panose="02020603050405020304" pitchFamily="18" charset="0"/>
                <a:cs typeface="Times New Roman" panose="02020603050405020304" pitchFamily="18" charset="0"/>
              </a:rPr>
              <a:t> Film</a:t>
            </a:r>
            <a:endParaRPr lang="ko-KR" altLang="en-US" sz="16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E5EA0C4E-3C81-49EA-957F-D52560F9D8B6}"/>
              </a:ext>
            </a:extLst>
          </p:cNvPr>
          <p:cNvSpPr txBox="1"/>
          <p:nvPr/>
        </p:nvSpPr>
        <p:spPr>
          <a:xfrm>
            <a:off x="806208" y="6458517"/>
            <a:ext cx="4847573" cy="338554"/>
          </a:xfrm>
          <a:prstGeom prst="rect">
            <a:avLst/>
          </a:prstGeom>
          <a:noFill/>
        </p:spPr>
        <p:txBody>
          <a:bodyPr wrap="square" rtlCol="0">
            <a:spAutoFit/>
          </a:bodyPr>
          <a:lstStyle/>
          <a:p>
            <a:r>
              <a:rPr lang="en-US" altLang="ko-KR" sz="1600" b="1" dirty="0">
                <a:latin typeface="Times New Roman" panose="02020603050405020304" pitchFamily="18" charset="0"/>
                <a:cs typeface="Times New Roman" panose="02020603050405020304" pitchFamily="18" charset="0"/>
              </a:rPr>
              <a:t>V. Produced SIZES</a:t>
            </a:r>
            <a:endParaRPr lang="ko-KR" altLang="en-US" sz="1600" b="1"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E4948FC1-372A-4256-B986-7121293BECF7}"/>
              </a:ext>
            </a:extLst>
          </p:cNvPr>
          <p:cNvSpPr txBox="1"/>
          <p:nvPr/>
        </p:nvSpPr>
        <p:spPr>
          <a:xfrm>
            <a:off x="806208" y="6789921"/>
            <a:ext cx="4847573" cy="338554"/>
          </a:xfrm>
          <a:prstGeom prst="rect">
            <a:avLst/>
          </a:prstGeom>
          <a:noFill/>
        </p:spPr>
        <p:txBody>
          <a:bodyPr wrap="square" rtlCol="0">
            <a:spAutoFit/>
          </a:bodyPr>
          <a:lstStyle/>
          <a:p>
            <a:r>
              <a:rPr lang="en-US" altLang="ko-KR" sz="1600" b="1" dirty="0">
                <a:latin typeface="Times New Roman" panose="02020603050405020304" pitchFamily="18" charset="0"/>
                <a:cs typeface="Times New Roman" panose="02020603050405020304" pitchFamily="18" charset="0"/>
              </a:rPr>
              <a:t>VI. Business Area</a:t>
            </a:r>
            <a:endParaRPr lang="ko-KR" altLang="en-US" sz="16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D10E987-48E4-4857-BBEF-9824B369A8C4}"/>
              </a:ext>
            </a:extLst>
          </p:cNvPr>
          <p:cNvSpPr txBox="1"/>
          <p:nvPr/>
        </p:nvSpPr>
        <p:spPr>
          <a:xfrm>
            <a:off x="806208" y="7151038"/>
            <a:ext cx="4847573" cy="338554"/>
          </a:xfrm>
          <a:prstGeom prst="rect">
            <a:avLst/>
          </a:prstGeom>
          <a:noFill/>
        </p:spPr>
        <p:txBody>
          <a:bodyPr wrap="square" rtlCol="0">
            <a:spAutoFit/>
          </a:bodyPr>
          <a:lstStyle/>
          <a:p>
            <a:r>
              <a:rPr lang="en-US" altLang="ko-KR" sz="1600" b="1" dirty="0">
                <a:latin typeface="Times New Roman" panose="02020603050405020304" pitchFamily="18" charset="0"/>
                <a:cs typeface="Times New Roman" panose="02020603050405020304" pitchFamily="18" charset="0"/>
              </a:rPr>
              <a:t>VII. Test Reports</a:t>
            </a:r>
            <a:endParaRPr lang="ko-KR" altLang="en-US" sz="1600" b="1"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5B61F2D0-5A36-4BE9-AABC-D9712FB475BD}"/>
              </a:ext>
            </a:extLst>
          </p:cNvPr>
          <p:cNvSpPr txBox="1"/>
          <p:nvPr/>
        </p:nvSpPr>
        <p:spPr>
          <a:xfrm>
            <a:off x="806208" y="7481243"/>
            <a:ext cx="4847573" cy="338554"/>
          </a:xfrm>
          <a:prstGeom prst="rect">
            <a:avLst/>
          </a:prstGeom>
          <a:noFill/>
        </p:spPr>
        <p:txBody>
          <a:bodyPr wrap="square" rtlCol="0">
            <a:spAutoFit/>
          </a:bodyPr>
          <a:lstStyle/>
          <a:p>
            <a:r>
              <a:rPr lang="en-US" altLang="ko-KR" sz="1600" b="1" dirty="0">
                <a:latin typeface="Times New Roman" panose="02020603050405020304" pitchFamily="18" charset="0"/>
                <a:cs typeface="Times New Roman" panose="02020603050405020304" pitchFamily="18" charset="0"/>
              </a:rPr>
              <a:t>VIII. Our Abroad Partners</a:t>
            </a:r>
            <a:endParaRPr lang="ko-KR" alt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6091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61886" y="53694"/>
            <a:ext cx="3115470" cy="415266"/>
          </a:xfrm>
          <a:prstGeom prst="rect">
            <a:avLst/>
          </a:prstGeom>
          <a:noFill/>
        </p:spPr>
        <p:txBody>
          <a:bodyPr wrap="square" rtlCol="0">
            <a:spAutoFit/>
          </a:bodyPr>
          <a:lstStyle/>
          <a:p>
            <a:pPr lvl="0"/>
            <a:r>
              <a:rPr kumimoji="1" lang="en-US" altLang="ko-KR" sz="2000" b="1" dirty="0">
                <a:latin typeface="Times New Roman" panose="02020603050405020304" pitchFamily="18" charset="0"/>
                <a:ea typeface="굴림" pitchFamily="50" charset="-127"/>
                <a:cs typeface="Times New Roman" panose="02020603050405020304" pitchFamily="18" charset="0"/>
              </a:rPr>
              <a:t>DANA KOREA CO., LTD</a:t>
            </a:r>
            <a:endParaRPr kumimoji="1" lang="ko-KR" altLang="ko-KR" sz="2000" b="1" dirty="0">
              <a:latin typeface="Times New Roman" panose="02020603050405020304" pitchFamily="18" charset="0"/>
              <a:ea typeface="굴림" pitchFamily="50" charset="-127"/>
              <a:cs typeface="Times New Roman" panose="02020603050405020304" pitchFamily="18" charset="0"/>
            </a:endParaRPr>
          </a:p>
        </p:txBody>
      </p:sp>
      <p:pic>
        <p:nvPicPr>
          <p:cNvPr id="8" name="Picture 3673"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10" y="16386"/>
            <a:ext cx="1026358" cy="436585"/>
          </a:xfrm>
          <a:prstGeom prst="rect">
            <a:avLst/>
          </a:prstGeom>
          <a:noFill/>
          <a:extLst>
            <a:ext uri="{909E8E84-426E-40DD-AFC4-6F175D3DCCD1}">
              <a14:hiddenFill xmlns:a14="http://schemas.microsoft.com/office/drawing/2010/main">
                <a:solidFill>
                  <a:srgbClr val="FFFFFF"/>
                </a:solidFill>
              </a14:hiddenFill>
            </a:ext>
          </a:extLst>
        </p:spPr>
      </p:pic>
      <p:sp>
        <p:nvSpPr>
          <p:cNvPr id="9" name="직사각형 8"/>
          <p:cNvSpPr/>
          <p:nvPr/>
        </p:nvSpPr>
        <p:spPr>
          <a:xfrm>
            <a:off x="188640" y="606603"/>
            <a:ext cx="6480720" cy="3375732"/>
          </a:xfrm>
          <a:prstGeom prst="rect">
            <a:avLst/>
          </a:prstGeom>
        </p:spPr>
        <p:txBody>
          <a:bodyPr wrap="square">
            <a:spAutoFit/>
          </a:bodyPr>
          <a:lstStyle/>
          <a:p>
            <a:pPr algn="just">
              <a:lnSpc>
                <a:spcPct val="125000"/>
              </a:lnSpc>
            </a:pPr>
            <a:r>
              <a:rPr lang="en-US" altLang="ko-KR" b="1" dirty="0">
                <a:latin typeface="Times New Roman" panose="02020603050405020304" pitchFamily="18" charset="0"/>
                <a:ea typeface="Adobe Fan Heiti Std B" panose="020B0700000000000000" pitchFamily="34" charset="-128"/>
                <a:cs typeface="Times New Roman" panose="02020603050405020304" pitchFamily="18" charset="0"/>
              </a:rPr>
              <a:t>I. STEPS OF DANA KOREA</a:t>
            </a:r>
          </a:p>
          <a:p>
            <a:pPr algn="just">
              <a:lnSpc>
                <a:spcPct val="125000"/>
              </a:lnSpc>
            </a:pPr>
            <a:r>
              <a:rPr lang="en-US" altLang="ko-KR" sz="1400" b="1" dirty="0">
                <a:latin typeface="Times New Roman" panose="02020603050405020304" pitchFamily="18" charset="0"/>
                <a:ea typeface="Adobe Fan Heiti Std B" panose="020B0700000000000000" pitchFamily="34" charset="-128"/>
                <a:cs typeface="Times New Roman" panose="02020603050405020304" pitchFamily="18" charset="0"/>
              </a:rPr>
              <a:t>    1998  Established Sunshine trading</a:t>
            </a:r>
          </a:p>
          <a:p>
            <a:pPr algn="just">
              <a:lnSpc>
                <a:spcPct val="125000"/>
              </a:lnSpc>
            </a:pPr>
            <a:r>
              <a:rPr lang="en-US" altLang="ko-KR" sz="1400" b="1" dirty="0">
                <a:latin typeface="Times New Roman" panose="02020603050405020304" pitchFamily="18" charset="0"/>
                <a:ea typeface="Adobe Fan Heiti Std B" panose="020B0700000000000000" pitchFamily="34" charset="-128"/>
                <a:cs typeface="Times New Roman" panose="02020603050405020304" pitchFamily="18" charset="0"/>
              </a:rPr>
              <a:t>     2000  Open an office in Jakarta &amp; Mumbai </a:t>
            </a:r>
            <a:endParaRPr lang="ko-KR" altLang="ko-KR" sz="1400" b="1" dirty="0">
              <a:latin typeface="Times New Roman" panose="02020603050405020304" pitchFamily="18" charset="0"/>
              <a:cs typeface="Times New Roman" panose="02020603050405020304" pitchFamily="18" charset="0"/>
            </a:endParaRPr>
          </a:p>
          <a:p>
            <a:pPr algn="just">
              <a:lnSpc>
                <a:spcPct val="125000"/>
              </a:lnSpc>
            </a:pPr>
            <a:r>
              <a:rPr lang="en-US" altLang="ko-KR" sz="1400" b="1" dirty="0">
                <a:latin typeface="Times New Roman" panose="02020603050405020304" pitchFamily="18" charset="0"/>
                <a:ea typeface="Adobe Fan Heiti Std B" panose="020B0700000000000000" pitchFamily="34" charset="-128"/>
                <a:cs typeface="Times New Roman" panose="02020603050405020304" pitchFamily="18" charset="0"/>
              </a:rPr>
              <a:t>     2002  Change the company name to Dana Korea Co. Ltd.</a:t>
            </a:r>
          </a:p>
          <a:p>
            <a:pPr algn="just">
              <a:lnSpc>
                <a:spcPct val="125000"/>
              </a:lnSpc>
            </a:pPr>
            <a:r>
              <a:rPr lang="en-US" altLang="ko-KR" sz="1400" b="1" dirty="0">
                <a:latin typeface="Times New Roman" panose="02020603050405020304" pitchFamily="18" charset="0"/>
                <a:ea typeface="Adobe Fan Heiti Std B" panose="020B0700000000000000" pitchFamily="34" charset="-128"/>
                <a:cs typeface="Times New Roman" panose="02020603050405020304" pitchFamily="18" charset="0"/>
              </a:rPr>
              <a:t>               Starting the business with Middle east country</a:t>
            </a:r>
          </a:p>
          <a:p>
            <a:pPr algn="just">
              <a:lnSpc>
                <a:spcPct val="125000"/>
              </a:lnSpc>
            </a:pPr>
            <a:r>
              <a:rPr lang="en-US" altLang="ko-KR" sz="1400" b="1" dirty="0">
                <a:latin typeface="Times New Roman" panose="02020603050405020304" pitchFamily="18" charset="0"/>
                <a:ea typeface="Adobe Fan Heiti Std B" panose="020B0700000000000000" pitchFamily="34" charset="-128"/>
                <a:cs typeface="Times New Roman" panose="02020603050405020304" pitchFamily="18" charset="0"/>
              </a:rPr>
              <a:t>     2003  Open an office in Karachi office</a:t>
            </a:r>
          </a:p>
          <a:p>
            <a:pPr algn="just">
              <a:lnSpc>
                <a:spcPct val="125000"/>
              </a:lnSpc>
            </a:pPr>
            <a:r>
              <a:rPr lang="en-US" altLang="ko-KR" sz="1400" b="1" dirty="0">
                <a:latin typeface="Times New Roman" panose="02020603050405020304" pitchFamily="18" charset="0"/>
                <a:ea typeface="Adobe Fan Heiti Std B" panose="020B0700000000000000" pitchFamily="34" charset="-128"/>
                <a:cs typeface="Times New Roman" panose="02020603050405020304" pitchFamily="18" charset="0"/>
              </a:rPr>
              <a:t>     2006  Open an office in Egypt</a:t>
            </a:r>
          </a:p>
          <a:p>
            <a:pPr algn="just">
              <a:lnSpc>
                <a:spcPct val="125000"/>
              </a:lnSpc>
            </a:pPr>
            <a:r>
              <a:rPr lang="en-US" altLang="ko-KR" sz="1400" b="1" dirty="0">
                <a:latin typeface="Times New Roman" panose="02020603050405020304" pitchFamily="18" charset="0"/>
                <a:ea typeface="Adobe Fan Heiti Std B" panose="020B0700000000000000" pitchFamily="34" charset="-128"/>
                <a:cs typeface="Times New Roman" panose="02020603050405020304" pitchFamily="18" charset="0"/>
              </a:rPr>
              <a:t>     2011  Sales  achievements US$30,000,000</a:t>
            </a:r>
          </a:p>
          <a:p>
            <a:pPr algn="just">
              <a:lnSpc>
                <a:spcPct val="125000"/>
              </a:lnSpc>
            </a:pPr>
            <a:r>
              <a:rPr lang="en-US" altLang="ko-KR" sz="1400" b="1" dirty="0">
                <a:latin typeface="Times New Roman" panose="02020603050405020304" pitchFamily="18" charset="0"/>
                <a:ea typeface="Adobe Fan Heiti Std B" panose="020B0700000000000000" pitchFamily="34" charset="-128"/>
                <a:cs typeface="Times New Roman" panose="02020603050405020304" pitchFamily="18" charset="0"/>
              </a:rPr>
              <a:t>     2014  Set up Coil Center in Jakarta of Indonesia </a:t>
            </a:r>
          </a:p>
          <a:p>
            <a:pPr algn="just">
              <a:lnSpc>
                <a:spcPct val="125000"/>
              </a:lnSpc>
            </a:pPr>
            <a:r>
              <a:rPr lang="en-US" altLang="ko-KR" sz="1400" b="1" dirty="0">
                <a:latin typeface="Times New Roman" panose="02020603050405020304" pitchFamily="18" charset="0"/>
                <a:ea typeface="Adobe Fan Heiti Std B" panose="020B0700000000000000" pitchFamily="34" charset="-128"/>
                <a:cs typeface="Times New Roman" panose="02020603050405020304" pitchFamily="18" charset="0"/>
              </a:rPr>
              <a:t>               PT </a:t>
            </a:r>
            <a:r>
              <a:rPr lang="en-US" altLang="ko-KR" sz="1400" b="1" dirty="0" err="1">
                <a:latin typeface="Times New Roman" panose="02020603050405020304" pitchFamily="18" charset="0"/>
                <a:ea typeface="Adobe Fan Heiti Std B" panose="020B0700000000000000" pitchFamily="34" charset="-128"/>
                <a:cs typeface="Times New Roman" panose="02020603050405020304" pitchFamily="18" charset="0"/>
              </a:rPr>
              <a:t>Danakorindo</a:t>
            </a:r>
            <a:r>
              <a:rPr lang="en-US" altLang="ko-KR" sz="1400" b="1" dirty="0">
                <a:latin typeface="Times New Roman" panose="02020603050405020304" pitchFamily="18" charset="0"/>
                <a:ea typeface="Adobe Fan Heiti Std B" panose="020B0700000000000000" pitchFamily="34" charset="-128"/>
                <a:cs typeface="Times New Roman" panose="02020603050405020304" pitchFamily="18" charset="0"/>
              </a:rPr>
              <a:t> Jaya(Capital: US$6,300,000)</a:t>
            </a:r>
          </a:p>
          <a:p>
            <a:pPr algn="just">
              <a:lnSpc>
                <a:spcPct val="125000"/>
              </a:lnSpc>
            </a:pPr>
            <a:r>
              <a:rPr lang="en-US" altLang="ko-KR" sz="1400" b="1" dirty="0">
                <a:latin typeface="Times New Roman" panose="02020603050405020304" pitchFamily="18" charset="0"/>
                <a:ea typeface="Adobe Fan Heiti Std B" panose="020B0700000000000000" pitchFamily="34" charset="-128"/>
                <a:cs typeface="Times New Roman" panose="02020603050405020304" pitchFamily="18" charset="0"/>
              </a:rPr>
              <a:t>               Set up Golden Age World Co  Ltd. (Capital : US$ 500,000)</a:t>
            </a:r>
          </a:p>
          <a:p>
            <a:pPr algn="just">
              <a:lnSpc>
                <a:spcPct val="125000"/>
              </a:lnSpc>
            </a:pPr>
            <a:r>
              <a:rPr lang="en-US" altLang="ko-KR" sz="1400" b="1" dirty="0">
                <a:latin typeface="Times New Roman" panose="02020603050405020304" pitchFamily="18" charset="0"/>
                <a:ea typeface="Adobe Fan Heiti Std B" panose="020B0700000000000000" pitchFamily="34" charset="-128"/>
                <a:cs typeface="Times New Roman" panose="02020603050405020304" pitchFamily="18" charset="0"/>
              </a:rPr>
              <a:t>     2021  It will be getting sales achievements US$50,000,000</a:t>
            </a:r>
            <a:endParaRPr lang="ko-KR" altLang="en-US" sz="1400" b="1" dirty="0">
              <a:latin typeface="Times New Roman" panose="02020603050405020304" pitchFamily="18" charset="0"/>
              <a:cs typeface="Times New Roman" panose="02020603050405020304" pitchFamily="18" charset="0"/>
            </a:endParaRPr>
          </a:p>
        </p:txBody>
      </p:sp>
      <p:pic>
        <p:nvPicPr>
          <p:cNvPr id="2050" name="Picture 2" descr="C:\Users\dana3\Desktop\20170206_0822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0115" y="3966275"/>
            <a:ext cx="1933048" cy="144978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ana3\Desktop\20170206_0755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694" y="3966275"/>
            <a:ext cx="1933048" cy="14497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ana3\Desktop\20170206_08283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2874" y="3966275"/>
            <a:ext cx="1923920" cy="14497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13694" y="5416062"/>
            <a:ext cx="5883100" cy="307777"/>
          </a:xfrm>
          <a:prstGeom prst="rect">
            <a:avLst/>
          </a:prstGeom>
          <a:noFill/>
        </p:spPr>
        <p:txBody>
          <a:bodyPr wrap="square" rtlCol="0">
            <a:spAutoFit/>
          </a:bodyPr>
          <a:lstStyle/>
          <a:p>
            <a:r>
              <a:rPr lang="en-US" altLang="ko-KR" sz="1400" b="1" dirty="0">
                <a:latin typeface="Times New Roman" panose="02020603050405020304" pitchFamily="18" charset="0"/>
                <a:cs typeface="Times New Roman" panose="02020603050405020304" pitchFamily="18" charset="0"/>
              </a:rPr>
              <a:t>PT </a:t>
            </a:r>
            <a:r>
              <a:rPr lang="en-US" altLang="ko-KR" sz="1400" b="1" dirty="0" err="1">
                <a:latin typeface="Times New Roman" panose="02020603050405020304" pitchFamily="18" charset="0"/>
                <a:cs typeface="Times New Roman" panose="02020603050405020304" pitchFamily="18" charset="0"/>
              </a:rPr>
              <a:t>Danakorindo</a:t>
            </a:r>
            <a:r>
              <a:rPr lang="en-US" altLang="ko-KR" sz="1400" b="1" dirty="0">
                <a:latin typeface="Times New Roman" panose="02020603050405020304" pitchFamily="18" charset="0"/>
                <a:cs typeface="Times New Roman" panose="02020603050405020304" pitchFamily="18" charset="0"/>
              </a:rPr>
              <a:t> Jaya in Indonesia</a:t>
            </a:r>
            <a:r>
              <a:rPr lang="en-US" altLang="ko-KR" sz="1400" dirty="0">
                <a:latin typeface="Times New Roman" panose="02020603050405020304" pitchFamily="18" charset="0"/>
                <a:cs typeface="Times New Roman" panose="02020603050405020304" pitchFamily="18" charset="0"/>
              </a:rPr>
              <a:t>.</a:t>
            </a:r>
            <a:endParaRPr lang="ko-KR" altLang="en-US" sz="1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20130" y="5835720"/>
            <a:ext cx="6012338" cy="400110"/>
          </a:xfrm>
          <a:prstGeom prst="rect">
            <a:avLst/>
          </a:prstGeom>
          <a:noFill/>
        </p:spPr>
        <p:txBody>
          <a:bodyPr wrap="square" rtlCol="0">
            <a:spAutoFit/>
          </a:bodyPr>
          <a:lstStyle/>
          <a:p>
            <a:r>
              <a:rPr lang="en-US" altLang="ko-KR" sz="2000" b="1" dirty="0">
                <a:latin typeface="Times New Roman" panose="02020603050405020304" pitchFamily="18" charset="0"/>
                <a:cs typeface="Times New Roman" panose="02020603050405020304" pitchFamily="18" charset="0"/>
              </a:rPr>
              <a:t>II. Production Process of</a:t>
            </a:r>
            <a:r>
              <a:rPr lang="ko-KR" altLang="en-US" sz="2000" b="1" dirty="0">
                <a:latin typeface="Times New Roman" panose="02020603050405020304" pitchFamily="18" charset="0"/>
                <a:cs typeface="Times New Roman" panose="02020603050405020304" pitchFamily="18" charset="0"/>
              </a:rPr>
              <a:t> </a:t>
            </a:r>
            <a:r>
              <a:rPr lang="en-US" altLang="ko-KR" sz="2000" b="1" dirty="0">
                <a:latin typeface="Times New Roman" panose="02020603050405020304" pitchFamily="18" charset="0"/>
                <a:cs typeface="Times New Roman" panose="02020603050405020304" pitchFamily="18" charset="0"/>
              </a:rPr>
              <a:t>Insulation Film,</a:t>
            </a:r>
            <a:endParaRPr lang="ko-KR" altLang="en-US" sz="2000" b="1" dirty="0">
              <a:latin typeface="Times New Roman" panose="02020603050405020304" pitchFamily="18" charset="0"/>
              <a:cs typeface="Times New Roman" panose="02020603050405020304" pitchFamily="18" charset="0"/>
            </a:endParaRPr>
          </a:p>
        </p:txBody>
      </p:sp>
      <p:pic>
        <p:nvPicPr>
          <p:cNvPr id="6" name="그림 5">
            <a:extLst>
              <a:ext uri="{FF2B5EF4-FFF2-40B4-BE49-F238E27FC236}">
                <a16:creationId xmlns:a16="http://schemas.microsoft.com/office/drawing/2014/main" id="{E306EDCB-9EA9-4080-83FC-D4F0BF9EA3BE}"/>
              </a:ext>
            </a:extLst>
          </p:cNvPr>
          <p:cNvPicPr>
            <a:picLocks noChangeAspect="1"/>
          </p:cNvPicPr>
          <p:nvPr/>
        </p:nvPicPr>
        <p:blipFill>
          <a:blip r:embed="rId6"/>
          <a:stretch>
            <a:fillRect/>
          </a:stretch>
        </p:blipFill>
        <p:spPr>
          <a:xfrm>
            <a:off x="320131" y="6281940"/>
            <a:ext cx="1661812" cy="1343863"/>
          </a:xfrm>
          <a:prstGeom prst="rect">
            <a:avLst/>
          </a:prstGeom>
        </p:spPr>
      </p:pic>
      <p:pic>
        <p:nvPicPr>
          <p:cNvPr id="13" name="그림 12">
            <a:extLst>
              <a:ext uri="{FF2B5EF4-FFF2-40B4-BE49-F238E27FC236}">
                <a16:creationId xmlns:a16="http://schemas.microsoft.com/office/drawing/2014/main" id="{6BA5FBDC-2AD0-46EA-80A4-DF888BA515FD}"/>
              </a:ext>
            </a:extLst>
          </p:cNvPr>
          <p:cNvPicPr>
            <a:picLocks noChangeAspect="1"/>
          </p:cNvPicPr>
          <p:nvPr/>
        </p:nvPicPr>
        <p:blipFill>
          <a:blip r:embed="rId7"/>
          <a:stretch>
            <a:fillRect/>
          </a:stretch>
        </p:blipFill>
        <p:spPr>
          <a:xfrm>
            <a:off x="2417712" y="6235830"/>
            <a:ext cx="1653224" cy="1369814"/>
          </a:xfrm>
          <a:prstGeom prst="rect">
            <a:avLst/>
          </a:prstGeom>
        </p:spPr>
      </p:pic>
      <p:pic>
        <p:nvPicPr>
          <p:cNvPr id="15" name="그림 14">
            <a:extLst>
              <a:ext uri="{FF2B5EF4-FFF2-40B4-BE49-F238E27FC236}">
                <a16:creationId xmlns:a16="http://schemas.microsoft.com/office/drawing/2014/main" id="{87048241-F662-46F5-AED2-D8F2C276E7C4}"/>
              </a:ext>
            </a:extLst>
          </p:cNvPr>
          <p:cNvPicPr>
            <a:picLocks noChangeAspect="1"/>
          </p:cNvPicPr>
          <p:nvPr/>
        </p:nvPicPr>
        <p:blipFill>
          <a:blip r:embed="rId8"/>
          <a:stretch>
            <a:fillRect/>
          </a:stretch>
        </p:blipFill>
        <p:spPr>
          <a:xfrm>
            <a:off x="4546794" y="6263823"/>
            <a:ext cx="1661812" cy="1356932"/>
          </a:xfrm>
          <a:prstGeom prst="rect">
            <a:avLst/>
          </a:prstGeom>
        </p:spPr>
      </p:pic>
      <p:pic>
        <p:nvPicPr>
          <p:cNvPr id="17" name="그림 16">
            <a:extLst>
              <a:ext uri="{FF2B5EF4-FFF2-40B4-BE49-F238E27FC236}">
                <a16:creationId xmlns:a16="http://schemas.microsoft.com/office/drawing/2014/main" id="{785F2F83-D3C7-4F48-ABD3-3FA819E9F39C}"/>
              </a:ext>
            </a:extLst>
          </p:cNvPr>
          <p:cNvPicPr>
            <a:picLocks noChangeAspect="1"/>
          </p:cNvPicPr>
          <p:nvPr/>
        </p:nvPicPr>
        <p:blipFill>
          <a:blip r:embed="rId9"/>
          <a:stretch>
            <a:fillRect/>
          </a:stretch>
        </p:blipFill>
        <p:spPr>
          <a:xfrm>
            <a:off x="310752" y="7981081"/>
            <a:ext cx="1733821" cy="1434048"/>
          </a:xfrm>
          <a:prstGeom prst="rect">
            <a:avLst/>
          </a:prstGeom>
        </p:spPr>
      </p:pic>
      <p:sp>
        <p:nvSpPr>
          <p:cNvPr id="18" name="TextBox 17">
            <a:extLst>
              <a:ext uri="{FF2B5EF4-FFF2-40B4-BE49-F238E27FC236}">
                <a16:creationId xmlns:a16="http://schemas.microsoft.com/office/drawing/2014/main" id="{DA3E874B-AF7F-4B3C-94C4-92CB3476EBA8}"/>
              </a:ext>
            </a:extLst>
          </p:cNvPr>
          <p:cNvSpPr txBox="1"/>
          <p:nvPr/>
        </p:nvSpPr>
        <p:spPr>
          <a:xfrm>
            <a:off x="232447" y="7620755"/>
            <a:ext cx="1821821" cy="276999"/>
          </a:xfrm>
          <a:prstGeom prst="rect">
            <a:avLst/>
          </a:prstGeom>
          <a:noFill/>
        </p:spPr>
        <p:txBody>
          <a:bodyPr wrap="square" rtlCol="0">
            <a:spAutoFit/>
          </a:bodyPr>
          <a:lstStyle/>
          <a:p>
            <a:r>
              <a:rPr lang="en-US" altLang="ko-KR" sz="1200" dirty="0">
                <a:latin typeface="Times New Roman" panose="02020603050405020304" pitchFamily="18" charset="0"/>
                <a:cs typeface="Times New Roman" panose="02020603050405020304" pitchFamily="18" charset="0"/>
              </a:rPr>
              <a:t>Raw material combination</a:t>
            </a:r>
            <a:endParaRPr lang="ko-KR" altLang="en-US"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1C345D94-DC55-4BFF-9BCA-020BF841A06E}"/>
              </a:ext>
            </a:extLst>
          </p:cNvPr>
          <p:cNvSpPr txBox="1"/>
          <p:nvPr/>
        </p:nvSpPr>
        <p:spPr>
          <a:xfrm>
            <a:off x="2371547" y="7639638"/>
            <a:ext cx="1821821" cy="276999"/>
          </a:xfrm>
          <a:prstGeom prst="rect">
            <a:avLst/>
          </a:prstGeom>
          <a:noFill/>
        </p:spPr>
        <p:txBody>
          <a:bodyPr wrap="square" rtlCol="0">
            <a:spAutoFit/>
          </a:bodyPr>
          <a:lstStyle/>
          <a:p>
            <a:pPr algn="ctr"/>
            <a:r>
              <a:rPr lang="en-US" altLang="ko-KR" sz="1200" dirty="0">
                <a:latin typeface="Times New Roman" panose="02020603050405020304" pitchFamily="18" charset="0"/>
                <a:cs typeface="Times New Roman" panose="02020603050405020304" pitchFamily="18" charset="0"/>
              </a:rPr>
              <a:t>Molding / Rolling</a:t>
            </a:r>
            <a:endParaRPr lang="ko-KR" altLang="en-US"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42BB104A-1328-48CE-8CBE-4FA3620810BD}"/>
              </a:ext>
            </a:extLst>
          </p:cNvPr>
          <p:cNvSpPr txBox="1"/>
          <p:nvPr/>
        </p:nvSpPr>
        <p:spPr>
          <a:xfrm>
            <a:off x="4470306" y="7649581"/>
            <a:ext cx="1821821" cy="276999"/>
          </a:xfrm>
          <a:prstGeom prst="rect">
            <a:avLst/>
          </a:prstGeom>
          <a:noFill/>
        </p:spPr>
        <p:txBody>
          <a:bodyPr wrap="square" rtlCol="0">
            <a:spAutoFit/>
          </a:bodyPr>
          <a:lstStyle/>
          <a:p>
            <a:pPr algn="ctr"/>
            <a:r>
              <a:rPr lang="en-US" altLang="ko-KR" sz="1200" dirty="0">
                <a:latin typeface="Times New Roman" panose="02020603050405020304" pitchFamily="18" charset="0"/>
                <a:cs typeface="Times New Roman" panose="02020603050405020304" pitchFamily="18" charset="0"/>
              </a:rPr>
              <a:t>Drying</a:t>
            </a:r>
            <a:endParaRPr lang="ko-KR" altLang="en-US"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1422BBBE-32D4-48F0-BFAC-D070B4BDAB96}"/>
              </a:ext>
            </a:extLst>
          </p:cNvPr>
          <p:cNvSpPr txBox="1"/>
          <p:nvPr/>
        </p:nvSpPr>
        <p:spPr>
          <a:xfrm>
            <a:off x="302057" y="9441248"/>
            <a:ext cx="1821821" cy="276999"/>
          </a:xfrm>
          <a:prstGeom prst="rect">
            <a:avLst/>
          </a:prstGeom>
          <a:noFill/>
        </p:spPr>
        <p:txBody>
          <a:bodyPr wrap="square" rtlCol="0">
            <a:spAutoFit/>
          </a:bodyPr>
          <a:lstStyle/>
          <a:p>
            <a:pPr algn="ctr"/>
            <a:r>
              <a:rPr lang="en-US" altLang="ko-KR" sz="1200" dirty="0">
                <a:latin typeface="Times New Roman" panose="02020603050405020304" pitchFamily="18" charset="0"/>
                <a:cs typeface="Times New Roman" panose="02020603050405020304" pitchFamily="18" charset="0"/>
              </a:rPr>
              <a:t>Finished products</a:t>
            </a:r>
            <a:endParaRPr lang="ko-KR" altLang="en-US" dirty="0">
              <a:latin typeface="Times New Roman" panose="02020603050405020304" pitchFamily="18" charset="0"/>
              <a:cs typeface="Times New Roman" panose="02020603050405020304" pitchFamily="18" charset="0"/>
            </a:endParaRPr>
          </a:p>
        </p:txBody>
      </p:sp>
      <p:cxnSp>
        <p:nvCxnSpPr>
          <p:cNvPr id="31" name="직선 연결선 30">
            <a:extLst>
              <a:ext uri="{FF2B5EF4-FFF2-40B4-BE49-F238E27FC236}">
                <a16:creationId xmlns:a16="http://schemas.microsoft.com/office/drawing/2014/main" id="{6A9CD3BD-41C1-4CB6-92F6-CDBCC80D95FA}"/>
              </a:ext>
            </a:extLst>
          </p:cNvPr>
          <p:cNvCxnSpPr/>
          <p:nvPr/>
        </p:nvCxnSpPr>
        <p:spPr>
          <a:xfrm>
            <a:off x="102231" y="9711890"/>
            <a:ext cx="66535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직선 연결선 31">
            <a:extLst>
              <a:ext uri="{FF2B5EF4-FFF2-40B4-BE49-F238E27FC236}">
                <a16:creationId xmlns:a16="http://schemas.microsoft.com/office/drawing/2014/main" id="{CDF1EF7E-C09B-4ECD-8F46-B68CFB748E74}"/>
              </a:ext>
            </a:extLst>
          </p:cNvPr>
          <p:cNvCxnSpPr/>
          <p:nvPr/>
        </p:nvCxnSpPr>
        <p:spPr>
          <a:xfrm>
            <a:off x="104319" y="432212"/>
            <a:ext cx="6653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8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3C3C21-1EBB-4316-9778-2FD43F2AE17C}"/>
              </a:ext>
            </a:extLst>
          </p:cNvPr>
          <p:cNvSpPr txBox="1"/>
          <p:nvPr/>
        </p:nvSpPr>
        <p:spPr>
          <a:xfrm>
            <a:off x="212943" y="450938"/>
            <a:ext cx="6430584"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III. Solution of Our Products(Insulation Film)</a:t>
            </a:r>
            <a:endParaRPr lang="ko-KR" altLang="en-US"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89711CC-5718-45A2-B4F5-9BB61AC4C876}"/>
              </a:ext>
            </a:extLst>
          </p:cNvPr>
          <p:cNvSpPr txBox="1"/>
          <p:nvPr/>
        </p:nvSpPr>
        <p:spPr>
          <a:xfrm>
            <a:off x="212943" y="826719"/>
            <a:ext cx="6430585" cy="1384995"/>
          </a:xfrm>
          <a:prstGeom prst="rect">
            <a:avLst/>
          </a:prstGeom>
          <a:noFill/>
        </p:spPr>
        <p:txBody>
          <a:bodyPr wrap="square" rtlCol="0">
            <a:spAutoFit/>
          </a:bodyPr>
          <a:lstStyle/>
          <a:p>
            <a:r>
              <a:rPr lang="en-US" altLang="ko-KR" sz="1400" dirty="0">
                <a:latin typeface="Times New Roman" panose="02020603050405020304" pitchFamily="18" charset="0"/>
                <a:cs typeface="Times New Roman" panose="02020603050405020304" pitchFamily="18" charset="0"/>
              </a:rPr>
              <a:t>During summer and winter season, films and air caps are used on the window to insulation heat from coming in(summer) or going out(winter). But, what customers really want is product that easy to DIY and efficient to install. That is why Dana Korea is presenting our product. Our products are a nano heat blocking sheet/film that needs only water to be attached itself to the window. By using water as ad adhesive(glue), our products are easy to reuse without wear out.</a:t>
            </a:r>
            <a:endParaRPr lang="ko-KR" altLang="en-US" sz="1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3AC67BF-6AE4-49EE-9907-81FFF1CF8229}"/>
              </a:ext>
            </a:extLst>
          </p:cNvPr>
          <p:cNvSpPr txBox="1"/>
          <p:nvPr/>
        </p:nvSpPr>
        <p:spPr>
          <a:xfrm>
            <a:off x="212943" y="2218163"/>
            <a:ext cx="6430584"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IV. Products – EZI Sheet &amp; </a:t>
            </a:r>
            <a:r>
              <a:rPr lang="en-US" altLang="ko-KR" b="1" dirty="0" err="1">
                <a:latin typeface="Times New Roman" panose="02020603050405020304" pitchFamily="18" charset="0"/>
                <a:cs typeface="Times New Roman" panose="02020603050405020304" pitchFamily="18" charset="0"/>
              </a:rPr>
              <a:t>WaTouch</a:t>
            </a:r>
            <a:r>
              <a:rPr lang="en-US" altLang="ko-KR" b="1" dirty="0">
                <a:latin typeface="Times New Roman" panose="02020603050405020304" pitchFamily="18" charset="0"/>
                <a:cs typeface="Times New Roman" panose="02020603050405020304" pitchFamily="18" charset="0"/>
              </a:rPr>
              <a:t> Film</a:t>
            </a:r>
            <a:endParaRPr lang="ko-KR" altLang="en-US" b="1" dirty="0">
              <a:latin typeface="Times New Roman" panose="02020603050405020304" pitchFamily="18" charset="0"/>
              <a:cs typeface="Times New Roman" panose="02020603050405020304" pitchFamily="18" charset="0"/>
            </a:endParaRPr>
          </a:p>
        </p:txBody>
      </p:sp>
      <p:pic>
        <p:nvPicPr>
          <p:cNvPr id="22" name="그림 21">
            <a:extLst>
              <a:ext uri="{FF2B5EF4-FFF2-40B4-BE49-F238E27FC236}">
                <a16:creationId xmlns:a16="http://schemas.microsoft.com/office/drawing/2014/main" id="{54E8FF5B-84BC-4D57-A02C-88B2167F1A6B}"/>
              </a:ext>
            </a:extLst>
          </p:cNvPr>
          <p:cNvPicPr>
            <a:picLocks noChangeAspect="1"/>
          </p:cNvPicPr>
          <p:nvPr/>
        </p:nvPicPr>
        <p:blipFill>
          <a:blip r:embed="rId2"/>
          <a:stretch>
            <a:fillRect/>
          </a:stretch>
        </p:blipFill>
        <p:spPr>
          <a:xfrm>
            <a:off x="300625" y="4310692"/>
            <a:ext cx="3570905" cy="2378208"/>
          </a:xfrm>
          <a:prstGeom prst="rect">
            <a:avLst/>
          </a:prstGeom>
        </p:spPr>
      </p:pic>
      <p:sp>
        <p:nvSpPr>
          <p:cNvPr id="40" name="TextBox 39">
            <a:extLst>
              <a:ext uri="{FF2B5EF4-FFF2-40B4-BE49-F238E27FC236}">
                <a16:creationId xmlns:a16="http://schemas.microsoft.com/office/drawing/2014/main" id="{F4AACC7B-94BC-4995-9EE0-E9066D9AE424}"/>
              </a:ext>
            </a:extLst>
          </p:cNvPr>
          <p:cNvSpPr txBox="1"/>
          <p:nvPr/>
        </p:nvSpPr>
        <p:spPr>
          <a:xfrm>
            <a:off x="212942" y="2587495"/>
            <a:ext cx="5502057"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IV-1-1. Product 1. EZI Sheet - Introduction</a:t>
            </a:r>
            <a:endParaRPr lang="ko-KR" altLang="en-US" b="1"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1801A3BB-4435-4069-8F8B-FFCF1D78A5CA}"/>
              </a:ext>
            </a:extLst>
          </p:cNvPr>
          <p:cNvSpPr txBox="1"/>
          <p:nvPr/>
        </p:nvSpPr>
        <p:spPr>
          <a:xfrm>
            <a:off x="300625" y="2956827"/>
            <a:ext cx="6342902" cy="1384995"/>
          </a:xfrm>
          <a:prstGeom prst="rect">
            <a:avLst/>
          </a:prstGeom>
          <a:noFill/>
        </p:spPr>
        <p:txBody>
          <a:bodyPr wrap="square" rtlCol="0">
            <a:spAutoFit/>
          </a:bodyPr>
          <a:lstStyle/>
          <a:p>
            <a:r>
              <a:rPr lang="en-US" altLang="ko-KR" sz="1400" dirty="0">
                <a:latin typeface="Times New Roman" panose="02020603050405020304" pitchFamily="18" charset="0"/>
                <a:cs typeface="Times New Roman" panose="02020603050405020304" pitchFamily="18" charset="0"/>
              </a:rPr>
              <a:t>1) The name of ‘EZI Sheet’ is came from the idea of ‘easy to attach’.</a:t>
            </a:r>
          </a:p>
          <a:p>
            <a:r>
              <a:rPr lang="en-US" altLang="ko-KR" sz="1400" dirty="0">
                <a:latin typeface="Times New Roman" panose="02020603050405020304" pitchFamily="18" charset="0"/>
                <a:cs typeface="Times New Roman" panose="02020603050405020304" pitchFamily="18" charset="0"/>
              </a:rPr>
              <a:t>    This ‘EZI Sheet’ is mainly used as DIY at home, without expert.</a:t>
            </a:r>
          </a:p>
          <a:p>
            <a:r>
              <a:rPr lang="en-US" altLang="ko-KR" sz="1400" dirty="0">
                <a:latin typeface="Times New Roman" panose="02020603050405020304" pitchFamily="18" charset="0"/>
                <a:cs typeface="Times New Roman" panose="02020603050405020304" pitchFamily="18" charset="0"/>
              </a:rPr>
              <a:t>2) EZI Sheet is composed with ‘PVC + Nano</a:t>
            </a:r>
            <a:r>
              <a:rPr lang="ko-KR" altLang="en-US" sz="1400" dirty="0">
                <a:latin typeface="Times New Roman" panose="02020603050405020304" pitchFamily="18" charset="0"/>
                <a:cs typeface="Times New Roman" panose="02020603050405020304" pitchFamily="18" charset="0"/>
              </a:rPr>
              <a:t> </a:t>
            </a:r>
            <a:r>
              <a:rPr lang="en-US" altLang="ko-KR" sz="1400" dirty="0">
                <a:latin typeface="Times New Roman" panose="02020603050405020304" pitchFamily="18" charset="0"/>
                <a:cs typeface="Times New Roman" panose="02020603050405020304" pitchFamily="18" charset="0"/>
              </a:rPr>
              <a:t>Ceramic(ATO + CTO)’.</a:t>
            </a:r>
          </a:p>
          <a:p>
            <a:r>
              <a:rPr lang="en-US" altLang="ko-KR" sz="1400" dirty="0">
                <a:latin typeface="Times New Roman" panose="02020603050405020304" pitchFamily="18" charset="0"/>
                <a:cs typeface="Times New Roman" panose="02020603050405020304" pitchFamily="18" charset="0"/>
              </a:rPr>
              <a:t>3) This EZI Sheet protects the UV rays simultaneously blocks the heat and </a:t>
            </a:r>
          </a:p>
          <a:p>
            <a:r>
              <a:rPr lang="en-US" altLang="ko-KR" sz="1400" dirty="0">
                <a:latin typeface="Times New Roman" panose="02020603050405020304" pitchFamily="18" charset="0"/>
                <a:cs typeface="Times New Roman" panose="02020603050405020304" pitchFamily="18" charset="0"/>
              </a:rPr>
              <a:t>     keep cool indoor.</a:t>
            </a:r>
          </a:p>
          <a:p>
            <a:r>
              <a:rPr lang="en-US" altLang="ko-KR" sz="1400" dirty="0">
                <a:latin typeface="Times New Roman" panose="02020603050405020304" pitchFamily="18" charset="0"/>
                <a:cs typeface="Times New Roman" panose="02020603050405020304" pitchFamily="18" charset="0"/>
              </a:rPr>
              <a:t>4) The main color of EZI sheet is Green with transparency.</a:t>
            </a:r>
            <a:endParaRPr lang="ko-KR" altLang="en-US" sz="1400" dirty="0">
              <a:latin typeface="Times New Roman" panose="02020603050405020304" pitchFamily="18" charset="0"/>
              <a:cs typeface="Times New Roman" panose="02020603050405020304" pitchFamily="18" charset="0"/>
            </a:endParaRPr>
          </a:p>
        </p:txBody>
      </p:sp>
      <p:pic>
        <p:nvPicPr>
          <p:cNvPr id="44" name="그림 43">
            <a:extLst>
              <a:ext uri="{FF2B5EF4-FFF2-40B4-BE49-F238E27FC236}">
                <a16:creationId xmlns:a16="http://schemas.microsoft.com/office/drawing/2014/main" id="{55C1E828-4B16-4A13-BF1A-941638BC325E}"/>
              </a:ext>
            </a:extLst>
          </p:cNvPr>
          <p:cNvPicPr>
            <a:picLocks noChangeAspect="1"/>
          </p:cNvPicPr>
          <p:nvPr/>
        </p:nvPicPr>
        <p:blipFill>
          <a:blip r:embed="rId3"/>
          <a:stretch>
            <a:fillRect/>
          </a:stretch>
        </p:blipFill>
        <p:spPr>
          <a:xfrm>
            <a:off x="3934160" y="4310692"/>
            <a:ext cx="2457637" cy="2378208"/>
          </a:xfrm>
          <a:prstGeom prst="rect">
            <a:avLst/>
          </a:prstGeom>
        </p:spPr>
      </p:pic>
      <p:pic>
        <p:nvPicPr>
          <p:cNvPr id="45" name="그림 44">
            <a:extLst>
              <a:ext uri="{FF2B5EF4-FFF2-40B4-BE49-F238E27FC236}">
                <a16:creationId xmlns:a16="http://schemas.microsoft.com/office/drawing/2014/main" id="{CF3A12B4-A7B3-4815-830B-B9391AD2B321}"/>
              </a:ext>
            </a:extLst>
          </p:cNvPr>
          <p:cNvPicPr>
            <a:picLocks noChangeAspect="1"/>
          </p:cNvPicPr>
          <p:nvPr/>
        </p:nvPicPr>
        <p:blipFill>
          <a:blip r:embed="rId4"/>
          <a:stretch>
            <a:fillRect/>
          </a:stretch>
        </p:blipFill>
        <p:spPr>
          <a:xfrm>
            <a:off x="275573" y="7050459"/>
            <a:ext cx="6115018" cy="2304396"/>
          </a:xfrm>
          <a:prstGeom prst="rect">
            <a:avLst/>
          </a:prstGeom>
        </p:spPr>
      </p:pic>
      <p:sp>
        <p:nvSpPr>
          <p:cNvPr id="46" name="TextBox 45">
            <a:extLst>
              <a:ext uri="{FF2B5EF4-FFF2-40B4-BE49-F238E27FC236}">
                <a16:creationId xmlns:a16="http://schemas.microsoft.com/office/drawing/2014/main" id="{185DD70E-E2D4-403A-91D4-51DB489F1A76}"/>
              </a:ext>
            </a:extLst>
          </p:cNvPr>
          <p:cNvSpPr txBox="1"/>
          <p:nvPr/>
        </p:nvSpPr>
        <p:spPr>
          <a:xfrm>
            <a:off x="275573" y="6688900"/>
            <a:ext cx="6116224" cy="276999"/>
          </a:xfrm>
          <a:prstGeom prst="rect">
            <a:avLst/>
          </a:prstGeom>
          <a:noFill/>
        </p:spPr>
        <p:txBody>
          <a:bodyPr wrap="square" rtlCol="0">
            <a:spAutoFit/>
          </a:bodyPr>
          <a:lstStyle/>
          <a:p>
            <a:pPr algn="ctr"/>
            <a:r>
              <a:rPr lang="en-US" altLang="ko-KR" sz="1200" dirty="0">
                <a:latin typeface="Times New Roman" panose="02020603050405020304" pitchFamily="18" charset="0"/>
                <a:cs typeface="Times New Roman" panose="02020603050405020304" pitchFamily="18" charset="0"/>
              </a:rPr>
              <a:t>&lt;EZI Sheet picture&gt;</a:t>
            </a:r>
            <a:endParaRPr lang="ko-KR" altLang="en-US" sz="1200"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F9851EAA-C11B-412E-AAB1-2DC3DF6EBE34}"/>
              </a:ext>
            </a:extLst>
          </p:cNvPr>
          <p:cNvSpPr txBox="1"/>
          <p:nvPr/>
        </p:nvSpPr>
        <p:spPr>
          <a:xfrm>
            <a:off x="274367" y="9439415"/>
            <a:ext cx="6116224" cy="646331"/>
          </a:xfrm>
          <a:prstGeom prst="rect">
            <a:avLst/>
          </a:prstGeom>
          <a:noFill/>
        </p:spPr>
        <p:txBody>
          <a:bodyPr wrap="square" rtlCol="0">
            <a:spAutoFit/>
          </a:bodyPr>
          <a:lstStyle/>
          <a:p>
            <a:r>
              <a:rPr lang="en-US" altLang="ko-KR" sz="1200" dirty="0">
                <a:latin typeface="Times New Roman" panose="02020603050405020304" pitchFamily="18" charset="0"/>
                <a:cs typeface="Times New Roman" panose="02020603050405020304" pitchFamily="18" charset="0"/>
              </a:rPr>
              <a:t>&lt;Without EZI Sheet Attached&gt;                                                                     &lt;With EZI Sheet Attached&gt;</a:t>
            </a:r>
            <a:endParaRPr lang="ko-KR" altLang="en-US" sz="1200" dirty="0">
              <a:latin typeface="Times New Roman" panose="02020603050405020304" pitchFamily="18" charset="0"/>
              <a:cs typeface="Times New Roman" panose="02020603050405020304" pitchFamily="18" charset="0"/>
            </a:endParaRPr>
          </a:p>
          <a:p>
            <a:endParaRPr lang="ko-KR" altLang="en-US" sz="12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068E7B9-D159-4428-8238-CFC2FFA83724}"/>
              </a:ext>
            </a:extLst>
          </p:cNvPr>
          <p:cNvSpPr txBox="1"/>
          <p:nvPr/>
        </p:nvSpPr>
        <p:spPr>
          <a:xfrm>
            <a:off x="1259316" y="18746"/>
            <a:ext cx="3168352" cy="400110"/>
          </a:xfrm>
          <a:prstGeom prst="rect">
            <a:avLst/>
          </a:prstGeom>
          <a:noFill/>
        </p:spPr>
        <p:txBody>
          <a:bodyPr wrap="square" rtlCol="0">
            <a:spAutoFit/>
          </a:bodyPr>
          <a:lstStyle/>
          <a:p>
            <a:pPr lvl="0"/>
            <a:r>
              <a:rPr kumimoji="1" lang="en-US" altLang="ko-KR" sz="2000" b="1" dirty="0">
                <a:latin typeface="Times New Roman" panose="02020603050405020304" pitchFamily="18" charset="0"/>
                <a:ea typeface="굴림" pitchFamily="50" charset="-127"/>
                <a:cs typeface="Times New Roman" panose="02020603050405020304" pitchFamily="18" charset="0"/>
              </a:rPr>
              <a:t>DANA KOREA CO., LTD</a:t>
            </a:r>
            <a:endParaRPr kumimoji="1" lang="ko-KR" altLang="ko-KR" sz="2000" b="1" dirty="0">
              <a:latin typeface="Times New Roman" panose="02020603050405020304" pitchFamily="18" charset="0"/>
              <a:ea typeface="굴림" pitchFamily="50" charset="-127"/>
              <a:cs typeface="Times New Roman" panose="02020603050405020304" pitchFamily="18" charset="0"/>
            </a:endParaRPr>
          </a:p>
        </p:txBody>
      </p:sp>
      <p:pic>
        <p:nvPicPr>
          <p:cNvPr id="16" name="Picture 3673" descr="logo">
            <a:extLst>
              <a:ext uri="{FF2B5EF4-FFF2-40B4-BE49-F238E27FC236}">
                <a16:creationId xmlns:a16="http://schemas.microsoft.com/office/drawing/2014/main" id="{60228878-9AF7-40CB-A846-5A6DA3CA4A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624" y="24574"/>
            <a:ext cx="889321" cy="37829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직선 연결선 16">
            <a:extLst>
              <a:ext uri="{FF2B5EF4-FFF2-40B4-BE49-F238E27FC236}">
                <a16:creationId xmlns:a16="http://schemas.microsoft.com/office/drawing/2014/main" id="{42A20057-1547-4E37-B4C1-40FB76D2A7B8}"/>
              </a:ext>
            </a:extLst>
          </p:cNvPr>
          <p:cNvCxnSpPr/>
          <p:nvPr/>
        </p:nvCxnSpPr>
        <p:spPr>
          <a:xfrm>
            <a:off x="102231" y="9711890"/>
            <a:ext cx="66535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직선 연결선 18">
            <a:extLst>
              <a:ext uri="{FF2B5EF4-FFF2-40B4-BE49-F238E27FC236}">
                <a16:creationId xmlns:a16="http://schemas.microsoft.com/office/drawing/2014/main" id="{D6FC9050-9C3B-4D52-BE90-DFEB240A8BDE}"/>
              </a:ext>
            </a:extLst>
          </p:cNvPr>
          <p:cNvCxnSpPr/>
          <p:nvPr/>
        </p:nvCxnSpPr>
        <p:spPr>
          <a:xfrm>
            <a:off x="104319" y="432212"/>
            <a:ext cx="6653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17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ADDD1A8-A399-4573-A743-14F875E036AD}"/>
              </a:ext>
            </a:extLst>
          </p:cNvPr>
          <p:cNvSpPr txBox="1"/>
          <p:nvPr/>
        </p:nvSpPr>
        <p:spPr>
          <a:xfrm>
            <a:off x="310019" y="465416"/>
            <a:ext cx="6341302"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IV-1-2. Effects(Over all) _ EZI Sheet</a:t>
            </a:r>
            <a:endParaRPr lang="ko-KR" altLang="en-US" b="1" dirty="0">
              <a:latin typeface="Times New Roman" panose="02020603050405020304" pitchFamily="18" charset="0"/>
              <a:cs typeface="Times New Roman" panose="02020603050405020304" pitchFamily="18" charset="0"/>
            </a:endParaRPr>
          </a:p>
        </p:txBody>
      </p:sp>
      <p:pic>
        <p:nvPicPr>
          <p:cNvPr id="14" name="그림 13">
            <a:extLst>
              <a:ext uri="{FF2B5EF4-FFF2-40B4-BE49-F238E27FC236}">
                <a16:creationId xmlns:a16="http://schemas.microsoft.com/office/drawing/2014/main" id="{FACC10FD-BDDD-4332-AC27-31EF75FA4679}"/>
              </a:ext>
            </a:extLst>
          </p:cNvPr>
          <p:cNvPicPr>
            <a:picLocks noChangeAspect="1"/>
          </p:cNvPicPr>
          <p:nvPr/>
        </p:nvPicPr>
        <p:blipFill>
          <a:blip r:embed="rId2"/>
          <a:stretch>
            <a:fillRect/>
          </a:stretch>
        </p:blipFill>
        <p:spPr>
          <a:xfrm>
            <a:off x="310018" y="791090"/>
            <a:ext cx="6430586" cy="1275703"/>
          </a:xfrm>
          <a:prstGeom prst="rect">
            <a:avLst/>
          </a:prstGeom>
        </p:spPr>
      </p:pic>
      <p:sp>
        <p:nvSpPr>
          <p:cNvPr id="15" name="TextBox 14">
            <a:extLst>
              <a:ext uri="{FF2B5EF4-FFF2-40B4-BE49-F238E27FC236}">
                <a16:creationId xmlns:a16="http://schemas.microsoft.com/office/drawing/2014/main" id="{41A0C8F4-4800-4C01-A2E4-525DC8309666}"/>
              </a:ext>
            </a:extLst>
          </p:cNvPr>
          <p:cNvSpPr txBox="1"/>
          <p:nvPr/>
        </p:nvSpPr>
        <p:spPr>
          <a:xfrm>
            <a:off x="310016" y="1121265"/>
            <a:ext cx="3356977" cy="492443"/>
          </a:xfrm>
          <a:prstGeom prst="rect">
            <a:avLst/>
          </a:prstGeom>
          <a:noFill/>
        </p:spPr>
        <p:txBody>
          <a:bodyPr wrap="square" rtlCol="0">
            <a:spAutoFit/>
          </a:bodyPr>
          <a:lstStyle/>
          <a:p>
            <a:pPr marL="228600" indent="-228600">
              <a:buAutoNum type="arabicPeriod"/>
            </a:pPr>
            <a:r>
              <a:rPr lang="en-US" altLang="ko-KR" sz="1400" b="1" dirty="0">
                <a:latin typeface="Times New Roman" panose="02020603050405020304" pitchFamily="18" charset="0"/>
                <a:cs typeface="Times New Roman" panose="02020603050405020304" pitchFamily="18" charset="0"/>
              </a:rPr>
              <a:t>Reducing air-conditioning energy cost</a:t>
            </a:r>
          </a:p>
          <a:p>
            <a:r>
              <a:rPr lang="en-US" altLang="ko-KR" sz="1200" dirty="0">
                <a:latin typeface="Times New Roman" panose="02020603050405020304" pitchFamily="18" charset="0"/>
                <a:cs typeface="Times New Roman" panose="02020603050405020304" pitchFamily="18" charset="0"/>
              </a:rPr>
              <a:t>       By blocking the heat and cold at the window</a:t>
            </a:r>
            <a:endParaRPr lang="ko-KR" altLang="en-US" sz="12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1858DB0E-E3C4-4450-BDC2-7D239821D6F6}"/>
              </a:ext>
            </a:extLst>
          </p:cNvPr>
          <p:cNvSpPr txBox="1"/>
          <p:nvPr/>
        </p:nvSpPr>
        <p:spPr>
          <a:xfrm>
            <a:off x="3829833" y="1903956"/>
            <a:ext cx="1402916" cy="461665"/>
          </a:xfrm>
          <a:prstGeom prst="rect">
            <a:avLst/>
          </a:prstGeom>
          <a:noFill/>
        </p:spPr>
        <p:txBody>
          <a:bodyPr wrap="square" rtlCol="0">
            <a:spAutoFit/>
          </a:bodyPr>
          <a:lstStyle/>
          <a:p>
            <a:pPr algn="ctr"/>
            <a:r>
              <a:rPr lang="en-US" altLang="ko-KR" sz="1200" dirty="0">
                <a:latin typeface="Times New Roman" panose="02020603050405020304" pitchFamily="18" charset="0"/>
                <a:cs typeface="Times New Roman" panose="02020603050405020304" pitchFamily="18" charset="0"/>
              </a:rPr>
              <a:t>Efficient cooling/heating</a:t>
            </a:r>
            <a:endParaRPr lang="ko-KR" altLang="en-US" sz="12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BB218088-4AF5-4D0B-AF8C-111EE41F190B}"/>
              </a:ext>
            </a:extLst>
          </p:cNvPr>
          <p:cNvSpPr txBox="1"/>
          <p:nvPr/>
        </p:nvSpPr>
        <p:spPr>
          <a:xfrm>
            <a:off x="5337687" y="2066793"/>
            <a:ext cx="1402916" cy="461665"/>
          </a:xfrm>
          <a:prstGeom prst="rect">
            <a:avLst/>
          </a:prstGeom>
          <a:noFill/>
        </p:spPr>
        <p:txBody>
          <a:bodyPr wrap="square" rtlCol="0">
            <a:spAutoFit/>
          </a:bodyPr>
          <a:lstStyle/>
          <a:p>
            <a:pPr algn="ctr"/>
            <a:r>
              <a:rPr lang="en-US" altLang="ko-KR" sz="1200" dirty="0">
                <a:latin typeface="Times New Roman" panose="02020603050405020304" pitchFamily="18" charset="0"/>
                <a:cs typeface="Times New Roman" panose="02020603050405020304" pitchFamily="18" charset="0"/>
              </a:rPr>
              <a:t>Saving </a:t>
            </a:r>
          </a:p>
          <a:p>
            <a:pPr algn="ctr"/>
            <a:r>
              <a:rPr lang="en-US" altLang="ko-KR" sz="1200" dirty="0">
                <a:latin typeface="Times New Roman" panose="02020603050405020304" pitchFamily="18" charset="0"/>
                <a:cs typeface="Times New Roman" panose="02020603050405020304" pitchFamily="18" charset="0"/>
              </a:rPr>
              <a:t>electricity costs</a:t>
            </a:r>
            <a:endParaRPr lang="ko-KR" altLang="en-US" sz="1200" dirty="0">
              <a:latin typeface="Times New Roman" panose="02020603050405020304" pitchFamily="18" charset="0"/>
              <a:cs typeface="Times New Roman" panose="02020603050405020304" pitchFamily="18" charset="0"/>
            </a:endParaRPr>
          </a:p>
        </p:txBody>
      </p:sp>
      <p:pic>
        <p:nvPicPr>
          <p:cNvPr id="18" name="그림 17">
            <a:extLst>
              <a:ext uri="{FF2B5EF4-FFF2-40B4-BE49-F238E27FC236}">
                <a16:creationId xmlns:a16="http://schemas.microsoft.com/office/drawing/2014/main" id="{FA562F0F-A3D5-4D1C-A7E4-01BE06D72DCB}"/>
              </a:ext>
            </a:extLst>
          </p:cNvPr>
          <p:cNvPicPr>
            <a:picLocks noChangeAspect="1"/>
          </p:cNvPicPr>
          <p:nvPr/>
        </p:nvPicPr>
        <p:blipFill>
          <a:blip r:embed="rId3"/>
          <a:stretch>
            <a:fillRect/>
          </a:stretch>
        </p:blipFill>
        <p:spPr>
          <a:xfrm>
            <a:off x="310016" y="2492675"/>
            <a:ext cx="6430584" cy="1242683"/>
          </a:xfrm>
          <a:prstGeom prst="rect">
            <a:avLst/>
          </a:prstGeom>
        </p:spPr>
      </p:pic>
      <p:sp>
        <p:nvSpPr>
          <p:cNvPr id="19" name="TextBox 18">
            <a:extLst>
              <a:ext uri="{FF2B5EF4-FFF2-40B4-BE49-F238E27FC236}">
                <a16:creationId xmlns:a16="http://schemas.microsoft.com/office/drawing/2014/main" id="{86F97AA9-A992-4019-8A46-70D76F7A41E6}"/>
              </a:ext>
            </a:extLst>
          </p:cNvPr>
          <p:cNvSpPr txBox="1"/>
          <p:nvPr/>
        </p:nvSpPr>
        <p:spPr>
          <a:xfrm>
            <a:off x="3383623" y="2791503"/>
            <a:ext cx="3356977" cy="677108"/>
          </a:xfrm>
          <a:prstGeom prst="rect">
            <a:avLst/>
          </a:prstGeom>
          <a:noFill/>
        </p:spPr>
        <p:txBody>
          <a:bodyPr wrap="square" rtlCol="0">
            <a:spAutoFit/>
          </a:bodyPr>
          <a:lstStyle/>
          <a:p>
            <a:r>
              <a:rPr lang="en-US" altLang="ko-KR" sz="1400" b="1" dirty="0">
                <a:latin typeface="Times New Roman" panose="02020603050405020304" pitchFamily="18" charset="0"/>
                <a:cs typeface="Times New Roman" panose="02020603050405020304" pitchFamily="18" charset="0"/>
              </a:rPr>
              <a:t>2. Preventing skin aging &amp; discoloration</a:t>
            </a:r>
          </a:p>
          <a:p>
            <a:r>
              <a:rPr lang="en-US" altLang="ko-KR" sz="1200" dirty="0">
                <a:latin typeface="Times New Roman" panose="02020603050405020304" pitchFamily="18" charset="0"/>
                <a:cs typeface="Times New Roman" panose="02020603050405020304" pitchFamily="18" charset="0"/>
              </a:rPr>
              <a:t>     Blocking UV prevents skin from diseases &amp;</a:t>
            </a:r>
          </a:p>
          <a:p>
            <a:r>
              <a:rPr lang="en-US" altLang="ko-KR" sz="1200" dirty="0">
                <a:latin typeface="Times New Roman" panose="02020603050405020304" pitchFamily="18" charset="0"/>
                <a:cs typeface="Times New Roman" panose="02020603050405020304" pitchFamily="18" charset="0"/>
              </a:rPr>
              <a:t>     furniture discoloration.</a:t>
            </a:r>
            <a:endParaRPr lang="ko-KR" altLang="en-US" sz="12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E1F7E5E-AE9F-41E6-B725-E8267E812999}"/>
              </a:ext>
            </a:extLst>
          </p:cNvPr>
          <p:cNvSpPr txBox="1"/>
          <p:nvPr/>
        </p:nvSpPr>
        <p:spPr>
          <a:xfrm>
            <a:off x="1627340" y="3504525"/>
            <a:ext cx="1402916" cy="276999"/>
          </a:xfrm>
          <a:prstGeom prst="rect">
            <a:avLst/>
          </a:prstGeom>
          <a:noFill/>
        </p:spPr>
        <p:txBody>
          <a:bodyPr wrap="square" rtlCol="0">
            <a:spAutoFit/>
          </a:bodyPr>
          <a:lstStyle/>
          <a:p>
            <a:pPr algn="ctr"/>
            <a:r>
              <a:rPr lang="en-US" altLang="ko-KR" sz="1200" dirty="0">
                <a:latin typeface="Times New Roman" panose="02020603050405020304" pitchFamily="18" charset="0"/>
                <a:cs typeface="Times New Roman" panose="02020603050405020304" pitchFamily="18" charset="0"/>
              </a:rPr>
              <a:t>UV protection</a:t>
            </a:r>
            <a:endParaRPr lang="ko-KR" altLang="en-US" sz="12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EDFE0D90-4E61-4BF8-B0DA-54645AA51D32}"/>
              </a:ext>
            </a:extLst>
          </p:cNvPr>
          <p:cNvSpPr txBox="1"/>
          <p:nvPr/>
        </p:nvSpPr>
        <p:spPr>
          <a:xfrm>
            <a:off x="176962" y="3648978"/>
            <a:ext cx="1402916" cy="461665"/>
          </a:xfrm>
          <a:prstGeom prst="rect">
            <a:avLst/>
          </a:prstGeom>
          <a:noFill/>
        </p:spPr>
        <p:txBody>
          <a:bodyPr wrap="square" rtlCol="0">
            <a:spAutoFit/>
          </a:bodyPr>
          <a:lstStyle/>
          <a:p>
            <a:pPr algn="ctr"/>
            <a:r>
              <a:rPr lang="en-US" altLang="ko-KR" sz="1200" dirty="0">
                <a:latin typeface="Times New Roman" panose="02020603050405020304" pitchFamily="18" charset="0"/>
                <a:cs typeface="Times New Roman" panose="02020603050405020304" pitchFamily="18" charset="0"/>
              </a:rPr>
              <a:t>Prevention of </a:t>
            </a:r>
          </a:p>
          <a:p>
            <a:pPr algn="ctr"/>
            <a:r>
              <a:rPr lang="en-US" altLang="ko-KR" sz="1200" dirty="0">
                <a:latin typeface="Times New Roman" panose="02020603050405020304" pitchFamily="18" charset="0"/>
                <a:cs typeface="Times New Roman" panose="02020603050405020304" pitchFamily="18" charset="0"/>
              </a:rPr>
              <a:t>skin aging</a:t>
            </a:r>
            <a:endParaRPr lang="ko-KR" altLang="en-US" sz="1200" dirty="0">
              <a:latin typeface="Times New Roman" panose="02020603050405020304" pitchFamily="18" charset="0"/>
              <a:cs typeface="Times New Roman" panose="02020603050405020304" pitchFamily="18" charset="0"/>
            </a:endParaRPr>
          </a:p>
        </p:txBody>
      </p:sp>
      <p:pic>
        <p:nvPicPr>
          <p:cNvPr id="23" name="그림 22">
            <a:extLst>
              <a:ext uri="{FF2B5EF4-FFF2-40B4-BE49-F238E27FC236}">
                <a16:creationId xmlns:a16="http://schemas.microsoft.com/office/drawing/2014/main" id="{87294F55-594E-4303-8962-7D265A1F0A53}"/>
              </a:ext>
            </a:extLst>
          </p:cNvPr>
          <p:cNvPicPr>
            <a:picLocks noChangeAspect="1"/>
          </p:cNvPicPr>
          <p:nvPr/>
        </p:nvPicPr>
        <p:blipFill>
          <a:blip r:embed="rId4"/>
          <a:stretch>
            <a:fillRect/>
          </a:stretch>
        </p:blipFill>
        <p:spPr>
          <a:xfrm>
            <a:off x="176962" y="4120311"/>
            <a:ext cx="6563638" cy="1282199"/>
          </a:xfrm>
          <a:prstGeom prst="rect">
            <a:avLst/>
          </a:prstGeom>
        </p:spPr>
      </p:pic>
      <p:sp>
        <p:nvSpPr>
          <p:cNvPr id="24" name="TextBox 23">
            <a:extLst>
              <a:ext uri="{FF2B5EF4-FFF2-40B4-BE49-F238E27FC236}">
                <a16:creationId xmlns:a16="http://schemas.microsoft.com/office/drawing/2014/main" id="{4F6111FE-C4A4-4A3B-AEE7-8A3427FD9EAE}"/>
              </a:ext>
            </a:extLst>
          </p:cNvPr>
          <p:cNvSpPr txBox="1"/>
          <p:nvPr/>
        </p:nvSpPr>
        <p:spPr>
          <a:xfrm>
            <a:off x="176962" y="4421760"/>
            <a:ext cx="3356977" cy="677108"/>
          </a:xfrm>
          <a:prstGeom prst="rect">
            <a:avLst/>
          </a:prstGeom>
          <a:noFill/>
        </p:spPr>
        <p:txBody>
          <a:bodyPr wrap="square" rtlCol="0">
            <a:spAutoFit/>
          </a:bodyPr>
          <a:lstStyle/>
          <a:p>
            <a:r>
              <a:rPr lang="en-US" altLang="ko-KR" sz="1400" b="1" dirty="0">
                <a:latin typeface="Times New Roman" panose="02020603050405020304" pitchFamily="18" charset="0"/>
                <a:cs typeface="Times New Roman" panose="02020603050405020304" pitchFamily="18" charset="0"/>
              </a:rPr>
              <a:t>3. Decreasing condensation and mold</a:t>
            </a:r>
          </a:p>
          <a:p>
            <a:r>
              <a:rPr lang="en-US" altLang="ko-KR" sz="1200" dirty="0">
                <a:latin typeface="Times New Roman" panose="02020603050405020304" pitchFamily="18" charset="0"/>
                <a:cs typeface="Times New Roman" panose="02020603050405020304" pitchFamily="18" charset="0"/>
              </a:rPr>
              <a:t>     Maintaining freshness by decreasing moisture</a:t>
            </a:r>
          </a:p>
          <a:p>
            <a:r>
              <a:rPr lang="en-US" altLang="ko-KR" sz="1200" dirty="0">
                <a:latin typeface="Times New Roman" panose="02020603050405020304" pitchFamily="18" charset="0"/>
                <a:cs typeface="Times New Roman" panose="02020603050405020304" pitchFamily="18" charset="0"/>
              </a:rPr>
              <a:t>     which causes respiratory disease.</a:t>
            </a:r>
            <a:endParaRPr lang="ko-KR" altLang="en-US" sz="12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4EAB64F8-2089-41EC-8A40-6B27A820F91F}"/>
              </a:ext>
            </a:extLst>
          </p:cNvPr>
          <p:cNvSpPr txBox="1"/>
          <p:nvPr/>
        </p:nvSpPr>
        <p:spPr>
          <a:xfrm>
            <a:off x="5352573" y="5396485"/>
            <a:ext cx="1402916" cy="276999"/>
          </a:xfrm>
          <a:prstGeom prst="rect">
            <a:avLst/>
          </a:prstGeom>
          <a:noFill/>
        </p:spPr>
        <p:txBody>
          <a:bodyPr wrap="square" rtlCol="0">
            <a:spAutoFit/>
          </a:bodyPr>
          <a:lstStyle/>
          <a:p>
            <a:pPr algn="ctr"/>
            <a:r>
              <a:rPr lang="en-US" altLang="ko-KR" sz="1200" dirty="0">
                <a:latin typeface="Times New Roman" panose="02020603050405020304" pitchFamily="18" charset="0"/>
                <a:cs typeface="Times New Roman" panose="02020603050405020304" pitchFamily="18" charset="0"/>
              </a:rPr>
              <a:t>Mold reduction</a:t>
            </a:r>
            <a:endParaRPr lang="ko-KR" altLang="en-US" sz="12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2ACEC9F0-41F9-4BA9-B453-6179744BB86E}"/>
              </a:ext>
            </a:extLst>
          </p:cNvPr>
          <p:cNvSpPr txBox="1"/>
          <p:nvPr/>
        </p:nvSpPr>
        <p:spPr>
          <a:xfrm>
            <a:off x="3829833" y="5211819"/>
            <a:ext cx="1402916" cy="461665"/>
          </a:xfrm>
          <a:prstGeom prst="rect">
            <a:avLst/>
          </a:prstGeom>
          <a:noFill/>
        </p:spPr>
        <p:txBody>
          <a:bodyPr wrap="square" rtlCol="0">
            <a:spAutoFit/>
          </a:bodyPr>
          <a:lstStyle/>
          <a:p>
            <a:pPr algn="ctr"/>
            <a:r>
              <a:rPr lang="en-US" altLang="ko-KR" sz="1200" dirty="0">
                <a:latin typeface="Times New Roman" panose="02020603050405020304" pitchFamily="18" charset="0"/>
                <a:cs typeface="Times New Roman" panose="02020603050405020304" pitchFamily="18" charset="0"/>
              </a:rPr>
              <a:t>Decrease condensation</a:t>
            </a:r>
            <a:endParaRPr lang="ko-KR" altLang="en-US" sz="1200" dirty="0">
              <a:latin typeface="Times New Roman" panose="02020603050405020304" pitchFamily="18" charset="0"/>
              <a:cs typeface="Times New Roman" panose="02020603050405020304" pitchFamily="18" charset="0"/>
            </a:endParaRPr>
          </a:p>
        </p:txBody>
      </p:sp>
      <p:pic>
        <p:nvPicPr>
          <p:cNvPr id="28" name="그림 27">
            <a:extLst>
              <a:ext uri="{FF2B5EF4-FFF2-40B4-BE49-F238E27FC236}">
                <a16:creationId xmlns:a16="http://schemas.microsoft.com/office/drawing/2014/main" id="{FA1CD460-F753-4597-A8C5-0869C632E305}"/>
              </a:ext>
            </a:extLst>
          </p:cNvPr>
          <p:cNvPicPr>
            <a:picLocks noChangeAspect="1"/>
          </p:cNvPicPr>
          <p:nvPr/>
        </p:nvPicPr>
        <p:blipFill>
          <a:blip r:embed="rId5"/>
          <a:stretch>
            <a:fillRect/>
          </a:stretch>
        </p:blipFill>
        <p:spPr>
          <a:xfrm>
            <a:off x="176962" y="7453922"/>
            <a:ext cx="6563638" cy="1253872"/>
          </a:xfrm>
          <a:prstGeom prst="rect">
            <a:avLst/>
          </a:prstGeom>
        </p:spPr>
      </p:pic>
      <p:pic>
        <p:nvPicPr>
          <p:cNvPr id="30" name="그림 29">
            <a:extLst>
              <a:ext uri="{FF2B5EF4-FFF2-40B4-BE49-F238E27FC236}">
                <a16:creationId xmlns:a16="http://schemas.microsoft.com/office/drawing/2014/main" id="{B761D9CE-B060-44FD-8B40-C455C2FD6433}"/>
              </a:ext>
            </a:extLst>
          </p:cNvPr>
          <p:cNvPicPr>
            <a:picLocks noChangeAspect="1"/>
          </p:cNvPicPr>
          <p:nvPr/>
        </p:nvPicPr>
        <p:blipFill>
          <a:blip r:embed="rId6"/>
          <a:stretch>
            <a:fillRect/>
          </a:stretch>
        </p:blipFill>
        <p:spPr>
          <a:xfrm>
            <a:off x="176961" y="5657894"/>
            <a:ext cx="6563637" cy="1302512"/>
          </a:xfrm>
          <a:prstGeom prst="rect">
            <a:avLst/>
          </a:prstGeom>
        </p:spPr>
      </p:pic>
      <p:sp>
        <p:nvSpPr>
          <p:cNvPr id="31" name="TextBox 30">
            <a:extLst>
              <a:ext uri="{FF2B5EF4-FFF2-40B4-BE49-F238E27FC236}">
                <a16:creationId xmlns:a16="http://schemas.microsoft.com/office/drawing/2014/main" id="{22F0E5E0-C6BB-4B58-9793-F39C987C54B9}"/>
              </a:ext>
            </a:extLst>
          </p:cNvPr>
          <p:cNvSpPr txBox="1"/>
          <p:nvPr/>
        </p:nvSpPr>
        <p:spPr>
          <a:xfrm>
            <a:off x="3398512" y="6047591"/>
            <a:ext cx="3356977" cy="492443"/>
          </a:xfrm>
          <a:prstGeom prst="rect">
            <a:avLst/>
          </a:prstGeom>
          <a:noFill/>
        </p:spPr>
        <p:txBody>
          <a:bodyPr wrap="square" rtlCol="0">
            <a:spAutoFit/>
          </a:bodyPr>
          <a:lstStyle/>
          <a:p>
            <a:r>
              <a:rPr lang="en-US" altLang="ko-KR" sz="1400" b="1" dirty="0">
                <a:latin typeface="Times New Roman" panose="02020603050405020304" pitchFamily="18" charset="0"/>
                <a:cs typeface="Times New Roman" panose="02020603050405020304" pitchFamily="18" charset="0"/>
              </a:rPr>
              <a:t>4. Easy to DIY</a:t>
            </a:r>
          </a:p>
          <a:p>
            <a:r>
              <a:rPr lang="en-US" altLang="ko-KR" sz="1200" dirty="0">
                <a:latin typeface="Times New Roman" panose="02020603050405020304" pitchFamily="18" charset="0"/>
                <a:cs typeface="Times New Roman" panose="02020603050405020304" pitchFamily="18" charset="0"/>
              </a:rPr>
              <a:t>     Attached only by water. Wrinkle free.</a:t>
            </a:r>
            <a:endParaRPr lang="ko-KR" altLang="en-US" sz="12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FED5C491-6051-4A24-9102-24A658E12FBA}"/>
              </a:ext>
            </a:extLst>
          </p:cNvPr>
          <p:cNvSpPr txBox="1"/>
          <p:nvPr/>
        </p:nvSpPr>
        <p:spPr>
          <a:xfrm>
            <a:off x="1554547" y="6785665"/>
            <a:ext cx="1402916" cy="461665"/>
          </a:xfrm>
          <a:prstGeom prst="rect">
            <a:avLst/>
          </a:prstGeom>
          <a:noFill/>
        </p:spPr>
        <p:txBody>
          <a:bodyPr wrap="square" rtlCol="0">
            <a:spAutoFit/>
          </a:bodyPr>
          <a:lstStyle/>
          <a:p>
            <a:pPr algn="ctr"/>
            <a:r>
              <a:rPr lang="en-US" altLang="ko-KR" sz="1200" dirty="0">
                <a:latin typeface="Times New Roman" panose="02020603050405020304" pitchFamily="18" charset="0"/>
                <a:cs typeface="Times New Roman" panose="02020603050405020304" pitchFamily="18" charset="0"/>
              </a:rPr>
              <a:t>Semi-permanent use</a:t>
            </a:r>
            <a:endParaRPr lang="ko-KR" altLang="en-US" sz="12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08DD0C13-054D-4938-ADB0-D18BE7D1D93E}"/>
              </a:ext>
            </a:extLst>
          </p:cNvPr>
          <p:cNvSpPr txBox="1"/>
          <p:nvPr/>
        </p:nvSpPr>
        <p:spPr>
          <a:xfrm>
            <a:off x="101806" y="6924873"/>
            <a:ext cx="1402916" cy="461665"/>
          </a:xfrm>
          <a:prstGeom prst="rect">
            <a:avLst/>
          </a:prstGeom>
          <a:noFill/>
        </p:spPr>
        <p:txBody>
          <a:bodyPr wrap="square" rtlCol="0">
            <a:spAutoFit/>
          </a:bodyPr>
          <a:lstStyle/>
          <a:p>
            <a:pPr algn="ctr"/>
            <a:r>
              <a:rPr lang="en-US" altLang="ko-KR" sz="1200" dirty="0">
                <a:latin typeface="Times New Roman" panose="02020603050405020304" pitchFamily="18" charset="0"/>
                <a:cs typeface="Times New Roman" panose="02020603050405020304" pitchFamily="18" charset="0"/>
              </a:rPr>
              <a:t>Saving labor costs,</a:t>
            </a:r>
          </a:p>
          <a:p>
            <a:pPr algn="ctr"/>
            <a:r>
              <a:rPr lang="en-US" altLang="ko-KR" sz="1200" dirty="0">
                <a:latin typeface="Times New Roman" panose="02020603050405020304" pitchFamily="18" charset="0"/>
                <a:cs typeface="Times New Roman" panose="02020603050405020304" pitchFamily="18" charset="0"/>
              </a:rPr>
              <a:t>Simple attachment</a:t>
            </a:r>
            <a:endParaRPr lang="ko-KR" altLang="en-US" sz="12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0A2539B3-2896-4EBD-A0E9-D883D61E8D0F}"/>
              </a:ext>
            </a:extLst>
          </p:cNvPr>
          <p:cNvSpPr txBox="1"/>
          <p:nvPr/>
        </p:nvSpPr>
        <p:spPr>
          <a:xfrm>
            <a:off x="176962" y="7740846"/>
            <a:ext cx="3781263" cy="861774"/>
          </a:xfrm>
          <a:prstGeom prst="rect">
            <a:avLst/>
          </a:prstGeom>
          <a:noFill/>
        </p:spPr>
        <p:txBody>
          <a:bodyPr wrap="square" rtlCol="0">
            <a:spAutoFit/>
          </a:bodyPr>
          <a:lstStyle/>
          <a:p>
            <a:r>
              <a:rPr lang="en-US" altLang="ko-KR" sz="1400" b="1" dirty="0">
                <a:latin typeface="Times New Roman" panose="02020603050405020304" pitchFamily="18" charset="0"/>
                <a:cs typeface="Times New Roman" panose="02020603050405020304" pitchFamily="18" charset="0"/>
              </a:rPr>
              <a:t>5. Superior performance</a:t>
            </a:r>
          </a:p>
          <a:p>
            <a:r>
              <a:rPr lang="en-US" altLang="ko-KR" sz="1200" dirty="0">
                <a:latin typeface="Times New Roman" panose="02020603050405020304" pitchFamily="18" charset="0"/>
                <a:cs typeface="Times New Roman" panose="02020603050405020304" pitchFamily="18" charset="0"/>
              </a:rPr>
              <a:t>     It is semi-permanent or reusable, and completed </a:t>
            </a:r>
          </a:p>
          <a:p>
            <a:r>
              <a:rPr lang="en-US" altLang="ko-KR" sz="1200" dirty="0">
                <a:latin typeface="Times New Roman" panose="02020603050405020304" pitchFamily="18" charset="0"/>
                <a:cs typeface="Times New Roman" panose="02020603050405020304" pitchFamily="18" charset="0"/>
              </a:rPr>
              <a:t>     shatter-resistant prevention tests for various hazardous </a:t>
            </a:r>
          </a:p>
          <a:p>
            <a:r>
              <a:rPr lang="en-US" altLang="ko-KR" sz="1200" dirty="0">
                <a:latin typeface="Times New Roman" panose="02020603050405020304" pitchFamily="18" charset="0"/>
                <a:cs typeface="Times New Roman" panose="02020603050405020304" pitchFamily="18" charset="0"/>
              </a:rPr>
              <a:t>     substances.</a:t>
            </a:r>
          </a:p>
        </p:txBody>
      </p:sp>
      <p:sp>
        <p:nvSpPr>
          <p:cNvPr id="35" name="TextBox 34">
            <a:extLst>
              <a:ext uri="{FF2B5EF4-FFF2-40B4-BE49-F238E27FC236}">
                <a16:creationId xmlns:a16="http://schemas.microsoft.com/office/drawing/2014/main" id="{A0827CD8-4D92-4B7C-ADA8-268963B07400}"/>
              </a:ext>
            </a:extLst>
          </p:cNvPr>
          <p:cNvSpPr txBox="1"/>
          <p:nvPr/>
        </p:nvSpPr>
        <p:spPr>
          <a:xfrm>
            <a:off x="5352573" y="8715571"/>
            <a:ext cx="1402916" cy="461665"/>
          </a:xfrm>
          <a:prstGeom prst="rect">
            <a:avLst/>
          </a:prstGeom>
          <a:noFill/>
        </p:spPr>
        <p:txBody>
          <a:bodyPr wrap="square" rtlCol="0">
            <a:spAutoFit/>
          </a:bodyPr>
          <a:lstStyle/>
          <a:p>
            <a:pPr algn="ctr"/>
            <a:r>
              <a:rPr lang="en-US" altLang="ko-KR" sz="1200" dirty="0">
                <a:latin typeface="Times New Roman" panose="02020603050405020304" pitchFamily="18" charset="0"/>
                <a:cs typeface="Times New Roman" panose="02020603050405020304" pitchFamily="18" charset="0"/>
              </a:rPr>
              <a:t>No harmful substances</a:t>
            </a:r>
            <a:endParaRPr lang="ko-KR" altLang="en-US" sz="12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7CBC9740-64C3-49BC-A60F-4D13D3EC3338}"/>
              </a:ext>
            </a:extLst>
          </p:cNvPr>
          <p:cNvSpPr txBox="1"/>
          <p:nvPr/>
        </p:nvSpPr>
        <p:spPr>
          <a:xfrm>
            <a:off x="3829833" y="8530905"/>
            <a:ext cx="1402916" cy="276999"/>
          </a:xfrm>
          <a:prstGeom prst="rect">
            <a:avLst/>
          </a:prstGeom>
          <a:noFill/>
        </p:spPr>
        <p:txBody>
          <a:bodyPr wrap="square" rtlCol="0">
            <a:spAutoFit/>
          </a:bodyPr>
          <a:lstStyle/>
          <a:p>
            <a:pPr algn="ctr"/>
            <a:r>
              <a:rPr lang="en-US" altLang="ko-KR" sz="1200" dirty="0">
                <a:latin typeface="Times New Roman" panose="02020603050405020304" pitchFamily="18" charset="0"/>
                <a:cs typeface="Times New Roman" panose="02020603050405020304" pitchFamily="18" charset="0"/>
              </a:rPr>
              <a:t>Reusable</a:t>
            </a:r>
            <a:endParaRPr lang="ko-KR" altLang="en-US" sz="12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19342002-C2BE-4281-87FE-C66C30D5624C}"/>
              </a:ext>
            </a:extLst>
          </p:cNvPr>
          <p:cNvSpPr txBox="1"/>
          <p:nvPr/>
        </p:nvSpPr>
        <p:spPr>
          <a:xfrm>
            <a:off x="1259316" y="18746"/>
            <a:ext cx="3168352" cy="400110"/>
          </a:xfrm>
          <a:prstGeom prst="rect">
            <a:avLst/>
          </a:prstGeom>
          <a:noFill/>
        </p:spPr>
        <p:txBody>
          <a:bodyPr wrap="square" rtlCol="0">
            <a:spAutoFit/>
          </a:bodyPr>
          <a:lstStyle/>
          <a:p>
            <a:pPr lvl="0"/>
            <a:r>
              <a:rPr kumimoji="1" lang="en-US" altLang="ko-KR" sz="2000" b="1" dirty="0">
                <a:latin typeface="Times New Roman" panose="02020603050405020304" pitchFamily="18" charset="0"/>
                <a:ea typeface="굴림" pitchFamily="50" charset="-127"/>
                <a:cs typeface="Times New Roman" panose="02020603050405020304" pitchFamily="18" charset="0"/>
              </a:rPr>
              <a:t>DANA KOREA CO., LTD</a:t>
            </a:r>
            <a:endParaRPr kumimoji="1" lang="ko-KR" altLang="ko-KR" sz="2000" b="1" dirty="0">
              <a:latin typeface="Times New Roman" panose="02020603050405020304" pitchFamily="18" charset="0"/>
              <a:ea typeface="굴림" pitchFamily="50" charset="-127"/>
              <a:cs typeface="Times New Roman" panose="02020603050405020304" pitchFamily="18" charset="0"/>
            </a:endParaRPr>
          </a:p>
        </p:txBody>
      </p:sp>
      <p:pic>
        <p:nvPicPr>
          <p:cNvPr id="37" name="Picture 3673" descr="logo">
            <a:extLst>
              <a:ext uri="{FF2B5EF4-FFF2-40B4-BE49-F238E27FC236}">
                <a16:creationId xmlns:a16="http://schemas.microsoft.com/office/drawing/2014/main" id="{705786DB-D769-4798-A6B4-2399CFDC7B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624" y="24574"/>
            <a:ext cx="889321" cy="378293"/>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직선 연결선 37">
            <a:extLst>
              <a:ext uri="{FF2B5EF4-FFF2-40B4-BE49-F238E27FC236}">
                <a16:creationId xmlns:a16="http://schemas.microsoft.com/office/drawing/2014/main" id="{32336B44-AD00-4DEF-B8C3-367A3DBC3166}"/>
              </a:ext>
            </a:extLst>
          </p:cNvPr>
          <p:cNvCxnSpPr/>
          <p:nvPr/>
        </p:nvCxnSpPr>
        <p:spPr>
          <a:xfrm>
            <a:off x="404664" y="9711890"/>
            <a:ext cx="60486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직선 연결선 39">
            <a:extLst>
              <a:ext uri="{FF2B5EF4-FFF2-40B4-BE49-F238E27FC236}">
                <a16:creationId xmlns:a16="http://schemas.microsoft.com/office/drawing/2014/main" id="{6E6287C6-AF66-4ADB-A92A-B10AC834D2EA}"/>
              </a:ext>
            </a:extLst>
          </p:cNvPr>
          <p:cNvCxnSpPr/>
          <p:nvPr/>
        </p:nvCxnSpPr>
        <p:spPr>
          <a:xfrm>
            <a:off x="102231" y="9711890"/>
            <a:ext cx="66535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직선 연결선 40">
            <a:extLst>
              <a:ext uri="{FF2B5EF4-FFF2-40B4-BE49-F238E27FC236}">
                <a16:creationId xmlns:a16="http://schemas.microsoft.com/office/drawing/2014/main" id="{521B9BD9-2B1D-4051-9846-8677A59069FA}"/>
              </a:ext>
            </a:extLst>
          </p:cNvPr>
          <p:cNvCxnSpPr/>
          <p:nvPr/>
        </p:nvCxnSpPr>
        <p:spPr>
          <a:xfrm>
            <a:off x="104319" y="432212"/>
            <a:ext cx="6653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478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224E01FB-417B-47F7-BAE1-9C36BCB6D835}"/>
              </a:ext>
            </a:extLst>
          </p:cNvPr>
          <p:cNvPicPr>
            <a:picLocks noChangeAspect="1"/>
          </p:cNvPicPr>
          <p:nvPr/>
        </p:nvPicPr>
        <p:blipFill>
          <a:blip r:embed="rId2"/>
          <a:stretch>
            <a:fillRect/>
          </a:stretch>
        </p:blipFill>
        <p:spPr>
          <a:xfrm>
            <a:off x="237996" y="1222527"/>
            <a:ext cx="6425850" cy="2262799"/>
          </a:xfrm>
          <a:prstGeom prst="rect">
            <a:avLst/>
          </a:prstGeom>
        </p:spPr>
      </p:pic>
      <p:sp>
        <p:nvSpPr>
          <p:cNvPr id="9" name="TextBox 8">
            <a:extLst>
              <a:ext uri="{FF2B5EF4-FFF2-40B4-BE49-F238E27FC236}">
                <a16:creationId xmlns:a16="http://schemas.microsoft.com/office/drawing/2014/main" id="{15ECF4A8-89F3-487E-B7A5-E24B60889296}"/>
              </a:ext>
            </a:extLst>
          </p:cNvPr>
          <p:cNvSpPr txBox="1"/>
          <p:nvPr/>
        </p:nvSpPr>
        <p:spPr>
          <a:xfrm>
            <a:off x="237995" y="822222"/>
            <a:ext cx="6382010"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A. Heat Shielding Effects</a:t>
            </a:r>
            <a:endParaRPr lang="ko-KR" altLang="en-US"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C22C5DE-6B7D-4401-8B37-1F793650AEE9}"/>
              </a:ext>
            </a:extLst>
          </p:cNvPr>
          <p:cNvSpPr txBox="1"/>
          <p:nvPr/>
        </p:nvSpPr>
        <p:spPr>
          <a:xfrm>
            <a:off x="247389" y="452890"/>
            <a:ext cx="6341302"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IV-1-3. Tests _ EZI Sheet</a:t>
            </a:r>
            <a:endParaRPr lang="ko-KR" altLang="en-US"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D128311-5DEC-410F-A309-C0C357D51B21}"/>
              </a:ext>
            </a:extLst>
          </p:cNvPr>
          <p:cNvSpPr txBox="1"/>
          <p:nvPr/>
        </p:nvSpPr>
        <p:spPr>
          <a:xfrm>
            <a:off x="237995" y="3485326"/>
            <a:ext cx="6425850" cy="276999"/>
          </a:xfrm>
          <a:prstGeom prst="rect">
            <a:avLst/>
          </a:prstGeom>
          <a:noFill/>
        </p:spPr>
        <p:txBody>
          <a:bodyPr wrap="square" rtlCol="0">
            <a:spAutoFit/>
          </a:bodyPr>
          <a:lstStyle/>
          <a:p>
            <a:r>
              <a:rPr lang="en-US" altLang="ko-KR" sz="1200" dirty="0">
                <a:latin typeface="Times New Roman" panose="02020603050405020304" pitchFamily="18" charset="0"/>
                <a:cs typeface="Times New Roman" panose="02020603050405020304" pitchFamily="18" charset="0"/>
              </a:rPr>
              <a:t>&lt;Without EZI Sheet Temperature&gt;                                                         &lt;With EZI Sheet Temperature&gt;</a:t>
            </a:r>
            <a:endParaRPr lang="ko-KR" altLang="en-US" sz="1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D2398A5-15C4-495D-86F5-FC990D40456C}"/>
              </a:ext>
            </a:extLst>
          </p:cNvPr>
          <p:cNvSpPr txBox="1"/>
          <p:nvPr/>
        </p:nvSpPr>
        <p:spPr>
          <a:xfrm>
            <a:off x="237994" y="3762325"/>
            <a:ext cx="6382011" cy="307777"/>
          </a:xfrm>
          <a:prstGeom prst="rect">
            <a:avLst/>
          </a:prstGeom>
          <a:noFill/>
        </p:spPr>
        <p:txBody>
          <a:bodyPr wrap="square" rtlCol="0">
            <a:spAutoFit/>
          </a:bodyPr>
          <a:lstStyle/>
          <a:p>
            <a:r>
              <a:rPr lang="en-US" altLang="ko-KR" sz="1400" dirty="0">
                <a:solidFill>
                  <a:srgbClr val="0000CC"/>
                </a:solidFill>
                <a:latin typeface="Times New Roman" panose="02020603050405020304" pitchFamily="18" charset="0"/>
                <a:cs typeface="Times New Roman" panose="02020603050405020304" pitchFamily="18" charset="0"/>
              </a:rPr>
              <a:t>* There is around 10˚ C difference, depending on existence of EZI Sheet.</a:t>
            </a:r>
            <a:endParaRPr lang="ko-KR" altLang="en-US" sz="1400" dirty="0">
              <a:solidFill>
                <a:srgbClr val="0000CC"/>
              </a:solidFill>
              <a:latin typeface="Times New Roman" panose="02020603050405020304" pitchFamily="18" charset="0"/>
              <a:cs typeface="Times New Roman" panose="02020603050405020304" pitchFamily="18" charset="0"/>
            </a:endParaRPr>
          </a:p>
        </p:txBody>
      </p:sp>
      <p:pic>
        <p:nvPicPr>
          <p:cNvPr id="18" name="그림 17">
            <a:extLst>
              <a:ext uri="{FF2B5EF4-FFF2-40B4-BE49-F238E27FC236}">
                <a16:creationId xmlns:a16="http://schemas.microsoft.com/office/drawing/2014/main" id="{EDC378CA-A054-4917-AF7F-B093DC981A69}"/>
              </a:ext>
            </a:extLst>
          </p:cNvPr>
          <p:cNvPicPr>
            <a:picLocks noChangeAspect="1"/>
          </p:cNvPicPr>
          <p:nvPr/>
        </p:nvPicPr>
        <p:blipFill>
          <a:blip r:embed="rId3"/>
          <a:stretch>
            <a:fillRect/>
          </a:stretch>
        </p:blipFill>
        <p:spPr>
          <a:xfrm>
            <a:off x="265135" y="4160631"/>
            <a:ext cx="6398710" cy="2738931"/>
          </a:xfrm>
          <a:prstGeom prst="rect">
            <a:avLst/>
          </a:prstGeom>
        </p:spPr>
      </p:pic>
      <p:sp>
        <p:nvSpPr>
          <p:cNvPr id="19" name="TextBox 18">
            <a:extLst>
              <a:ext uri="{FF2B5EF4-FFF2-40B4-BE49-F238E27FC236}">
                <a16:creationId xmlns:a16="http://schemas.microsoft.com/office/drawing/2014/main" id="{73EE5AB4-80C4-49BA-B9BC-2ED3F54DF8A6}"/>
              </a:ext>
            </a:extLst>
          </p:cNvPr>
          <p:cNvSpPr txBox="1"/>
          <p:nvPr/>
        </p:nvSpPr>
        <p:spPr>
          <a:xfrm>
            <a:off x="265135" y="6919538"/>
            <a:ext cx="6425850" cy="276999"/>
          </a:xfrm>
          <a:prstGeom prst="rect">
            <a:avLst/>
          </a:prstGeom>
          <a:noFill/>
        </p:spPr>
        <p:txBody>
          <a:bodyPr wrap="square" rtlCol="0">
            <a:spAutoFit/>
          </a:bodyPr>
          <a:lstStyle/>
          <a:p>
            <a:r>
              <a:rPr lang="en-US" altLang="ko-KR" sz="1200" dirty="0">
                <a:latin typeface="Times New Roman" panose="02020603050405020304" pitchFamily="18" charset="0"/>
                <a:cs typeface="Times New Roman" panose="02020603050405020304" pitchFamily="18" charset="0"/>
              </a:rPr>
              <a:t>&lt;With Bubble Wrap Temperature&gt;                                                         &lt;With EZI Sheet Temperature&gt;</a:t>
            </a:r>
            <a:endParaRPr lang="ko-KR" altLang="en-US" sz="12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4380DB1-1CF6-4DFB-9E50-AF38868EC40C}"/>
              </a:ext>
            </a:extLst>
          </p:cNvPr>
          <p:cNvSpPr txBox="1"/>
          <p:nvPr/>
        </p:nvSpPr>
        <p:spPr>
          <a:xfrm>
            <a:off x="265134" y="7196537"/>
            <a:ext cx="6382011" cy="307777"/>
          </a:xfrm>
          <a:prstGeom prst="rect">
            <a:avLst/>
          </a:prstGeom>
          <a:noFill/>
        </p:spPr>
        <p:txBody>
          <a:bodyPr wrap="square" rtlCol="0">
            <a:spAutoFit/>
          </a:bodyPr>
          <a:lstStyle/>
          <a:p>
            <a:r>
              <a:rPr lang="en-US" altLang="ko-KR" sz="1400" dirty="0">
                <a:solidFill>
                  <a:srgbClr val="0000CC"/>
                </a:solidFill>
                <a:latin typeface="Times New Roman" panose="02020603050405020304" pitchFamily="18" charset="0"/>
                <a:cs typeface="Times New Roman" panose="02020603050405020304" pitchFamily="18" charset="0"/>
              </a:rPr>
              <a:t>* There is around 6˚C difference, depending on existence of EZI Sheet.</a:t>
            </a:r>
            <a:endParaRPr lang="ko-KR" altLang="en-US" sz="1400" dirty="0">
              <a:solidFill>
                <a:srgbClr val="0000CC"/>
              </a:solidFill>
              <a:latin typeface="Times New Roman" panose="02020603050405020304" pitchFamily="18" charset="0"/>
              <a:cs typeface="Times New Roman" panose="02020603050405020304" pitchFamily="18" charset="0"/>
            </a:endParaRPr>
          </a:p>
        </p:txBody>
      </p:sp>
      <p:pic>
        <p:nvPicPr>
          <p:cNvPr id="22" name="그림 21">
            <a:extLst>
              <a:ext uri="{FF2B5EF4-FFF2-40B4-BE49-F238E27FC236}">
                <a16:creationId xmlns:a16="http://schemas.microsoft.com/office/drawing/2014/main" id="{E00601EC-E812-44F2-9AA0-10B6C22B094E}"/>
              </a:ext>
            </a:extLst>
          </p:cNvPr>
          <p:cNvPicPr>
            <a:picLocks noChangeAspect="1"/>
          </p:cNvPicPr>
          <p:nvPr/>
        </p:nvPicPr>
        <p:blipFill>
          <a:blip r:embed="rId4"/>
          <a:stretch>
            <a:fillRect/>
          </a:stretch>
        </p:blipFill>
        <p:spPr>
          <a:xfrm>
            <a:off x="265134" y="7646901"/>
            <a:ext cx="6425851" cy="1609432"/>
          </a:xfrm>
          <a:prstGeom prst="rect">
            <a:avLst/>
          </a:prstGeom>
        </p:spPr>
      </p:pic>
      <p:sp>
        <p:nvSpPr>
          <p:cNvPr id="16" name="TextBox 15">
            <a:extLst>
              <a:ext uri="{FF2B5EF4-FFF2-40B4-BE49-F238E27FC236}">
                <a16:creationId xmlns:a16="http://schemas.microsoft.com/office/drawing/2014/main" id="{2D2E4F34-BFC1-49EE-AF23-3E29B19FB4EC}"/>
              </a:ext>
            </a:extLst>
          </p:cNvPr>
          <p:cNvSpPr txBox="1"/>
          <p:nvPr/>
        </p:nvSpPr>
        <p:spPr>
          <a:xfrm>
            <a:off x="1259316" y="18746"/>
            <a:ext cx="3168352" cy="400110"/>
          </a:xfrm>
          <a:prstGeom prst="rect">
            <a:avLst/>
          </a:prstGeom>
          <a:noFill/>
        </p:spPr>
        <p:txBody>
          <a:bodyPr wrap="square" rtlCol="0">
            <a:spAutoFit/>
          </a:bodyPr>
          <a:lstStyle/>
          <a:p>
            <a:pPr lvl="0"/>
            <a:r>
              <a:rPr kumimoji="1" lang="en-US" altLang="ko-KR" sz="2000" b="1" dirty="0">
                <a:latin typeface="Times New Roman" panose="02020603050405020304" pitchFamily="18" charset="0"/>
                <a:ea typeface="굴림" pitchFamily="50" charset="-127"/>
                <a:cs typeface="Times New Roman" panose="02020603050405020304" pitchFamily="18" charset="0"/>
              </a:rPr>
              <a:t>DANA KOREA CO., LTD</a:t>
            </a:r>
            <a:endParaRPr kumimoji="1" lang="ko-KR" altLang="ko-KR" sz="2000" b="1" dirty="0">
              <a:latin typeface="Times New Roman" panose="02020603050405020304" pitchFamily="18" charset="0"/>
              <a:ea typeface="굴림" pitchFamily="50" charset="-127"/>
              <a:cs typeface="Times New Roman" panose="02020603050405020304" pitchFamily="18" charset="0"/>
            </a:endParaRPr>
          </a:p>
        </p:txBody>
      </p:sp>
      <p:pic>
        <p:nvPicPr>
          <p:cNvPr id="17" name="Picture 3673" descr="logo">
            <a:extLst>
              <a:ext uri="{FF2B5EF4-FFF2-40B4-BE49-F238E27FC236}">
                <a16:creationId xmlns:a16="http://schemas.microsoft.com/office/drawing/2014/main" id="{A165C7D9-9312-4264-B5A6-44ACE7F99A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572" y="24574"/>
            <a:ext cx="889321" cy="37829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F33AFC3-F5F6-4C4B-B0BE-6B6557660A18}"/>
              </a:ext>
            </a:extLst>
          </p:cNvPr>
          <p:cNvSpPr txBox="1"/>
          <p:nvPr/>
        </p:nvSpPr>
        <p:spPr>
          <a:xfrm>
            <a:off x="292274" y="9265415"/>
            <a:ext cx="6382011" cy="307777"/>
          </a:xfrm>
          <a:prstGeom prst="rect">
            <a:avLst/>
          </a:prstGeom>
          <a:noFill/>
        </p:spPr>
        <p:txBody>
          <a:bodyPr wrap="square" rtlCol="0">
            <a:spAutoFit/>
          </a:bodyPr>
          <a:lstStyle/>
          <a:p>
            <a:r>
              <a:rPr lang="en-US" altLang="ko-KR" sz="1400" dirty="0">
                <a:solidFill>
                  <a:srgbClr val="0000CC"/>
                </a:solidFill>
                <a:latin typeface="Times New Roman" panose="02020603050405020304" pitchFamily="18" charset="0"/>
                <a:cs typeface="Times New Roman" panose="02020603050405020304" pitchFamily="18" charset="0"/>
              </a:rPr>
              <a:t>* Differences of result, depending on existence of EZI Sheet.</a:t>
            </a:r>
            <a:endParaRPr lang="ko-KR" altLang="en-US" sz="1400" dirty="0">
              <a:solidFill>
                <a:srgbClr val="0000CC"/>
              </a:solidFill>
              <a:latin typeface="Times New Roman" panose="02020603050405020304" pitchFamily="18" charset="0"/>
              <a:cs typeface="Times New Roman" panose="02020603050405020304" pitchFamily="18" charset="0"/>
            </a:endParaRPr>
          </a:p>
        </p:txBody>
      </p:sp>
      <p:cxnSp>
        <p:nvCxnSpPr>
          <p:cNvPr id="23" name="직선 연결선 22">
            <a:extLst>
              <a:ext uri="{FF2B5EF4-FFF2-40B4-BE49-F238E27FC236}">
                <a16:creationId xmlns:a16="http://schemas.microsoft.com/office/drawing/2014/main" id="{7F14DDC4-8489-4680-B2F6-FEA1F646D398}"/>
              </a:ext>
            </a:extLst>
          </p:cNvPr>
          <p:cNvCxnSpPr/>
          <p:nvPr/>
        </p:nvCxnSpPr>
        <p:spPr>
          <a:xfrm>
            <a:off x="102231" y="9711890"/>
            <a:ext cx="66535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직선 연결선 23">
            <a:extLst>
              <a:ext uri="{FF2B5EF4-FFF2-40B4-BE49-F238E27FC236}">
                <a16:creationId xmlns:a16="http://schemas.microsoft.com/office/drawing/2014/main" id="{97386572-6949-480D-B26B-A149C9467A8B}"/>
              </a:ext>
            </a:extLst>
          </p:cNvPr>
          <p:cNvCxnSpPr/>
          <p:nvPr/>
        </p:nvCxnSpPr>
        <p:spPr>
          <a:xfrm>
            <a:off x="104319" y="432212"/>
            <a:ext cx="6653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486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5ECF4A8-89F3-487E-B7A5-E24B60889296}"/>
              </a:ext>
            </a:extLst>
          </p:cNvPr>
          <p:cNvSpPr txBox="1"/>
          <p:nvPr/>
        </p:nvSpPr>
        <p:spPr>
          <a:xfrm>
            <a:off x="237995" y="446442"/>
            <a:ext cx="6382010"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B. Window Condensation prevention</a:t>
            </a:r>
            <a:endParaRPr lang="ko-KR" altLang="en-US" b="1" dirty="0">
              <a:latin typeface="Times New Roman" panose="02020603050405020304" pitchFamily="18" charset="0"/>
              <a:cs typeface="Times New Roman" panose="02020603050405020304" pitchFamily="18" charset="0"/>
            </a:endParaRPr>
          </a:p>
        </p:txBody>
      </p:sp>
      <p:pic>
        <p:nvPicPr>
          <p:cNvPr id="3" name="그림 2">
            <a:extLst>
              <a:ext uri="{FF2B5EF4-FFF2-40B4-BE49-F238E27FC236}">
                <a16:creationId xmlns:a16="http://schemas.microsoft.com/office/drawing/2014/main" id="{BD611FFF-0B3C-485C-B92C-616D40EB7333}"/>
              </a:ext>
            </a:extLst>
          </p:cNvPr>
          <p:cNvPicPr>
            <a:picLocks noChangeAspect="1"/>
          </p:cNvPicPr>
          <p:nvPr/>
        </p:nvPicPr>
        <p:blipFill>
          <a:blip r:embed="rId2"/>
          <a:stretch>
            <a:fillRect/>
          </a:stretch>
        </p:blipFill>
        <p:spPr>
          <a:xfrm>
            <a:off x="247389" y="766346"/>
            <a:ext cx="6341302" cy="1375606"/>
          </a:xfrm>
          <a:prstGeom prst="rect">
            <a:avLst/>
          </a:prstGeom>
        </p:spPr>
      </p:pic>
      <p:sp>
        <p:nvSpPr>
          <p:cNvPr id="15" name="TextBox 14">
            <a:extLst>
              <a:ext uri="{FF2B5EF4-FFF2-40B4-BE49-F238E27FC236}">
                <a16:creationId xmlns:a16="http://schemas.microsoft.com/office/drawing/2014/main" id="{DE64552C-C83C-4844-A7C9-1F86818AB9CA}"/>
              </a:ext>
            </a:extLst>
          </p:cNvPr>
          <p:cNvSpPr txBox="1"/>
          <p:nvPr/>
        </p:nvSpPr>
        <p:spPr>
          <a:xfrm>
            <a:off x="247389" y="3909152"/>
            <a:ext cx="6425850" cy="276999"/>
          </a:xfrm>
          <a:prstGeom prst="rect">
            <a:avLst/>
          </a:prstGeom>
          <a:noFill/>
        </p:spPr>
        <p:txBody>
          <a:bodyPr wrap="square" rtlCol="0">
            <a:spAutoFit/>
          </a:bodyPr>
          <a:lstStyle/>
          <a:p>
            <a:r>
              <a:rPr lang="en-US" altLang="ko-KR" sz="1200" dirty="0">
                <a:latin typeface="Times New Roman" panose="02020603050405020304" pitchFamily="18" charset="0"/>
                <a:cs typeface="Times New Roman" panose="02020603050405020304" pitchFamily="18" charset="0"/>
              </a:rPr>
              <a:t>&lt;Window without EZI Sheet&gt;                                                                       &lt;Window with EZI Sheet&gt;</a:t>
            </a:r>
            <a:endParaRPr lang="ko-KR" altLang="en-US" sz="12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C6A7DDCA-BAF7-42CE-839C-0C840D221B16}"/>
              </a:ext>
            </a:extLst>
          </p:cNvPr>
          <p:cNvSpPr txBox="1"/>
          <p:nvPr/>
        </p:nvSpPr>
        <p:spPr>
          <a:xfrm>
            <a:off x="299581" y="4262882"/>
            <a:ext cx="6341302"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C. OTHERS</a:t>
            </a:r>
            <a:endParaRPr lang="ko-KR" altLang="en-US" b="1" dirty="0">
              <a:latin typeface="Times New Roman" panose="02020603050405020304" pitchFamily="18" charset="0"/>
              <a:cs typeface="Times New Roman" panose="02020603050405020304" pitchFamily="18" charset="0"/>
            </a:endParaRPr>
          </a:p>
        </p:txBody>
      </p:sp>
      <p:pic>
        <p:nvPicPr>
          <p:cNvPr id="7" name="그림 6">
            <a:extLst>
              <a:ext uri="{FF2B5EF4-FFF2-40B4-BE49-F238E27FC236}">
                <a16:creationId xmlns:a16="http://schemas.microsoft.com/office/drawing/2014/main" id="{1CA12E96-2F92-4476-81C3-3C99648B98FA}"/>
              </a:ext>
            </a:extLst>
          </p:cNvPr>
          <p:cNvPicPr>
            <a:picLocks noChangeAspect="1"/>
          </p:cNvPicPr>
          <p:nvPr/>
        </p:nvPicPr>
        <p:blipFill>
          <a:blip r:embed="rId3"/>
          <a:stretch>
            <a:fillRect/>
          </a:stretch>
        </p:blipFill>
        <p:spPr>
          <a:xfrm>
            <a:off x="299581" y="4569584"/>
            <a:ext cx="1350825" cy="1279729"/>
          </a:xfrm>
          <a:prstGeom prst="rect">
            <a:avLst/>
          </a:prstGeom>
        </p:spPr>
      </p:pic>
      <p:sp>
        <p:nvSpPr>
          <p:cNvPr id="14" name="TextBox 13">
            <a:extLst>
              <a:ext uri="{FF2B5EF4-FFF2-40B4-BE49-F238E27FC236}">
                <a16:creationId xmlns:a16="http://schemas.microsoft.com/office/drawing/2014/main" id="{2816CAC7-C639-4540-B2A4-3161D346DC90}"/>
              </a:ext>
            </a:extLst>
          </p:cNvPr>
          <p:cNvSpPr txBox="1"/>
          <p:nvPr/>
        </p:nvSpPr>
        <p:spPr>
          <a:xfrm>
            <a:off x="419100" y="4643166"/>
            <a:ext cx="864296" cy="369332"/>
          </a:xfrm>
          <a:prstGeom prst="rect">
            <a:avLst/>
          </a:prstGeom>
          <a:noFill/>
        </p:spPr>
        <p:txBody>
          <a:bodyPr wrap="square" rtlCol="0">
            <a:spAutoFit/>
          </a:bodyPr>
          <a:lstStyle/>
          <a:p>
            <a:r>
              <a:rPr lang="en-US" altLang="ko-KR" b="1" dirty="0">
                <a:solidFill>
                  <a:srgbClr val="FF0000"/>
                </a:solidFill>
              </a:rPr>
              <a:t>UV</a:t>
            </a:r>
            <a:endParaRPr lang="ko-KR" altLang="en-US" b="1" dirty="0">
              <a:solidFill>
                <a:srgbClr val="FF0000"/>
              </a:solidFill>
            </a:endParaRPr>
          </a:p>
        </p:txBody>
      </p:sp>
      <p:sp>
        <p:nvSpPr>
          <p:cNvPr id="17" name="TextBox 16">
            <a:extLst>
              <a:ext uri="{FF2B5EF4-FFF2-40B4-BE49-F238E27FC236}">
                <a16:creationId xmlns:a16="http://schemas.microsoft.com/office/drawing/2014/main" id="{29517BB5-1910-416E-A43A-FC1AA8460379}"/>
              </a:ext>
            </a:extLst>
          </p:cNvPr>
          <p:cNvSpPr txBox="1"/>
          <p:nvPr/>
        </p:nvSpPr>
        <p:spPr>
          <a:xfrm>
            <a:off x="1189973" y="5398721"/>
            <a:ext cx="1002083" cy="369332"/>
          </a:xfrm>
          <a:prstGeom prst="rect">
            <a:avLst/>
          </a:prstGeom>
          <a:noFill/>
        </p:spPr>
        <p:txBody>
          <a:bodyPr wrap="square" rtlCol="0">
            <a:spAutoFit/>
          </a:bodyPr>
          <a:lstStyle/>
          <a:p>
            <a:r>
              <a:rPr lang="en-US" altLang="ko-KR" b="1" dirty="0">
                <a:solidFill>
                  <a:srgbClr val="FF0000"/>
                </a:solidFill>
              </a:rPr>
              <a:t>98%</a:t>
            </a:r>
            <a:endParaRPr lang="ko-KR" altLang="en-US" b="1" dirty="0">
              <a:solidFill>
                <a:srgbClr val="FF0000"/>
              </a:solidFill>
            </a:endParaRPr>
          </a:p>
        </p:txBody>
      </p:sp>
      <p:cxnSp>
        <p:nvCxnSpPr>
          <p:cNvPr id="23" name="직선 화살표 연결선 22">
            <a:extLst>
              <a:ext uri="{FF2B5EF4-FFF2-40B4-BE49-F238E27FC236}">
                <a16:creationId xmlns:a16="http://schemas.microsoft.com/office/drawing/2014/main" id="{0A91BF0C-F53B-4787-9C9B-28B976BF1A7C}"/>
              </a:ext>
            </a:extLst>
          </p:cNvPr>
          <p:cNvCxnSpPr>
            <a:cxnSpLocks/>
          </p:cNvCxnSpPr>
          <p:nvPr/>
        </p:nvCxnSpPr>
        <p:spPr>
          <a:xfrm flipV="1">
            <a:off x="1716067" y="5411247"/>
            <a:ext cx="0" cy="294176"/>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B2C201E4-1458-4375-845D-2D41DC08ED3A}"/>
              </a:ext>
            </a:extLst>
          </p:cNvPr>
          <p:cNvSpPr txBox="1"/>
          <p:nvPr/>
        </p:nvSpPr>
        <p:spPr>
          <a:xfrm>
            <a:off x="1817321" y="5472603"/>
            <a:ext cx="4266154" cy="369332"/>
          </a:xfrm>
          <a:prstGeom prst="rect">
            <a:avLst/>
          </a:prstGeom>
          <a:noFill/>
        </p:spPr>
        <p:txBody>
          <a:bodyPr wrap="square" rtlCol="0">
            <a:spAutoFit/>
          </a:bodyPr>
          <a:lstStyle/>
          <a:p>
            <a:r>
              <a:rPr lang="en-US" altLang="ko-KR" dirty="0">
                <a:latin typeface="Times New Roman" panose="02020603050405020304" pitchFamily="18" charset="0"/>
                <a:cs typeface="Times New Roman" panose="02020603050405020304" pitchFamily="18" charset="0"/>
              </a:rPr>
              <a:t>- EZI Sheet blocks over 98% of UV rays.</a:t>
            </a:r>
            <a:endParaRPr lang="ko-KR" altLang="en-US" dirty="0">
              <a:latin typeface="Times New Roman" panose="02020603050405020304" pitchFamily="18" charset="0"/>
              <a:cs typeface="Times New Roman" panose="02020603050405020304" pitchFamily="18" charset="0"/>
            </a:endParaRPr>
          </a:p>
        </p:txBody>
      </p:sp>
      <p:pic>
        <p:nvPicPr>
          <p:cNvPr id="29" name="그림 28">
            <a:extLst>
              <a:ext uri="{FF2B5EF4-FFF2-40B4-BE49-F238E27FC236}">
                <a16:creationId xmlns:a16="http://schemas.microsoft.com/office/drawing/2014/main" id="{A58C8420-D4A8-4EBB-9F04-6E89DD436896}"/>
              </a:ext>
            </a:extLst>
          </p:cNvPr>
          <p:cNvPicPr>
            <a:picLocks noChangeAspect="1"/>
          </p:cNvPicPr>
          <p:nvPr/>
        </p:nvPicPr>
        <p:blipFill>
          <a:blip r:embed="rId4"/>
          <a:stretch>
            <a:fillRect/>
          </a:stretch>
        </p:blipFill>
        <p:spPr>
          <a:xfrm>
            <a:off x="291752" y="5899692"/>
            <a:ext cx="3145905" cy="1139724"/>
          </a:xfrm>
          <a:prstGeom prst="rect">
            <a:avLst/>
          </a:prstGeom>
        </p:spPr>
      </p:pic>
      <p:pic>
        <p:nvPicPr>
          <p:cNvPr id="33" name="그림 32">
            <a:extLst>
              <a:ext uri="{FF2B5EF4-FFF2-40B4-BE49-F238E27FC236}">
                <a16:creationId xmlns:a16="http://schemas.microsoft.com/office/drawing/2014/main" id="{97D2232F-47C9-430C-B85F-CB9BC7CD1858}"/>
              </a:ext>
            </a:extLst>
          </p:cNvPr>
          <p:cNvPicPr>
            <a:picLocks noChangeAspect="1"/>
          </p:cNvPicPr>
          <p:nvPr/>
        </p:nvPicPr>
        <p:blipFill>
          <a:blip r:embed="rId5"/>
          <a:stretch>
            <a:fillRect/>
          </a:stretch>
        </p:blipFill>
        <p:spPr>
          <a:xfrm>
            <a:off x="225469" y="7075720"/>
            <a:ext cx="4266154" cy="2199986"/>
          </a:xfrm>
          <a:prstGeom prst="rect">
            <a:avLst/>
          </a:prstGeom>
        </p:spPr>
      </p:pic>
      <p:sp>
        <p:nvSpPr>
          <p:cNvPr id="34" name="TextBox 33">
            <a:extLst>
              <a:ext uri="{FF2B5EF4-FFF2-40B4-BE49-F238E27FC236}">
                <a16:creationId xmlns:a16="http://schemas.microsoft.com/office/drawing/2014/main" id="{D6A1E5E3-0895-4292-A205-490C93EAE19E}"/>
              </a:ext>
            </a:extLst>
          </p:cNvPr>
          <p:cNvSpPr txBox="1"/>
          <p:nvPr/>
        </p:nvSpPr>
        <p:spPr>
          <a:xfrm>
            <a:off x="3485890" y="5972517"/>
            <a:ext cx="3102801" cy="923330"/>
          </a:xfrm>
          <a:prstGeom prst="rect">
            <a:avLst/>
          </a:prstGeom>
          <a:noFill/>
        </p:spPr>
        <p:txBody>
          <a:bodyPr wrap="square" rtlCol="0">
            <a:spAutoFit/>
          </a:bodyPr>
          <a:lstStyle/>
          <a:p>
            <a:pPr marL="285750" indent="-285750">
              <a:buFontTx/>
              <a:buChar char="-"/>
            </a:pPr>
            <a:r>
              <a:rPr lang="en-US" altLang="ko-KR" dirty="0">
                <a:latin typeface="Times New Roman" panose="02020603050405020304" pitchFamily="18" charset="0"/>
                <a:cs typeface="Times New Roman" panose="02020603050405020304" pitchFamily="18" charset="0"/>
              </a:rPr>
              <a:t>Re-usable </a:t>
            </a:r>
          </a:p>
          <a:p>
            <a:r>
              <a:rPr lang="en-US" altLang="ko-KR" dirty="0">
                <a:latin typeface="Times New Roman" panose="02020603050405020304" pitchFamily="18" charset="0"/>
                <a:cs typeface="Times New Roman" panose="02020603050405020304" pitchFamily="18" charset="0"/>
              </a:rPr>
              <a:t>     &amp; </a:t>
            </a:r>
          </a:p>
          <a:p>
            <a:r>
              <a:rPr lang="en-US" altLang="ko-KR" dirty="0">
                <a:latin typeface="Times New Roman" panose="02020603050405020304" pitchFamily="18" charset="0"/>
                <a:cs typeface="Times New Roman" panose="02020603050405020304" pitchFamily="18" charset="0"/>
              </a:rPr>
              <a:t>     Excellent force of restitution</a:t>
            </a:r>
            <a:endParaRPr lang="ko-KR" altLang="en-US"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5173DCE1-40F5-40C5-886A-20644EF7E507}"/>
              </a:ext>
            </a:extLst>
          </p:cNvPr>
          <p:cNvSpPr txBox="1"/>
          <p:nvPr/>
        </p:nvSpPr>
        <p:spPr>
          <a:xfrm>
            <a:off x="4491623" y="6996943"/>
            <a:ext cx="2134645" cy="2062103"/>
          </a:xfrm>
          <a:prstGeom prst="rect">
            <a:avLst/>
          </a:prstGeom>
          <a:noFill/>
        </p:spPr>
        <p:txBody>
          <a:bodyPr wrap="square" rtlCol="0">
            <a:spAutoFit/>
          </a:bodyPr>
          <a:lstStyle/>
          <a:p>
            <a:r>
              <a:rPr lang="en-US" altLang="ko-KR" sz="1600" dirty="0">
                <a:latin typeface="Times New Roman" panose="02020603050405020304" pitchFamily="18" charset="0"/>
                <a:cs typeface="Times New Roman" panose="02020603050405020304" pitchFamily="18" charset="0"/>
              </a:rPr>
              <a:t>* Left</a:t>
            </a:r>
            <a:br>
              <a:rPr lang="en-US" altLang="ko-KR" sz="1600" dirty="0">
                <a:latin typeface="Times New Roman" panose="02020603050405020304" pitchFamily="18" charset="0"/>
                <a:cs typeface="Times New Roman" panose="02020603050405020304" pitchFamily="18" charset="0"/>
              </a:rPr>
            </a:br>
            <a:r>
              <a:rPr lang="en-US" altLang="ko-KR" sz="1600" dirty="0">
                <a:latin typeface="Times New Roman" panose="02020603050405020304" pitchFamily="18" charset="0"/>
                <a:cs typeface="Times New Roman" panose="02020603050405020304" pitchFamily="18" charset="0"/>
              </a:rPr>
              <a:t> - Test Report of 8</a:t>
            </a:r>
          </a:p>
          <a:p>
            <a:r>
              <a:rPr lang="en-US" altLang="ko-KR" sz="1600" dirty="0">
                <a:latin typeface="Times New Roman" panose="02020603050405020304" pitchFamily="18" charset="0"/>
                <a:cs typeface="Times New Roman" panose="02020603050405020304" pitchFamily="18" charset="0"/>
              </a:rPr>
              <a:t>    major heavy metals</a:t>
            </a:r>
          </a:p>
          <a:p>
            <a:r>
              <a:rPr lang="en-US" altLang="ko-KR" sz="1600" dirty="0">
                <a:latin typeface="Times New Roman" panose="02020603050405020304" pitchFamily="18" charset="0"/>
                <a:cs typeface="Times New Roman" panose="02020603050405020304" pitchFamily="18" charset="0"/>
              </a:rPr>
              <a:t>    hazardous free.</a:t>
            </a:r>
          </a:p>
          <a:p>
            <a:endParaRPr lang="en-US" altLang="ko-KR" sz="1600" dirty="0">
              <a:latin typeface="Times New Roman" panose="02020603050405020304" pitchFamily="18" charset="0"/>
              <a:cs typeface="Times New Roman" panose="02020603050405020304" pitchFamily="18" charset="0"/>
            </a:endParaRPr>
          </a:p>
          <a:p>
            <a:r>
              <a:rPr lang="en-US" altLang="ko-KR" sz="1600" dirty="0">
                <a:latin typeface="Times New Roman" panose="02020603050405020304" pitchFamily="18" charset="0"/>
                <a:cs typeface="Times New Roman" panose="02020603050405020304" pitchFamily="18" charset="0"/>
              </a:rPr>
              <a:t>* Right</a:t>
            </a:r>
            <a:br>
              <a:rPr lang="en-US" altLang="ko-KR" sz="1600" dirty="0">
                <a:latin typeface="Times New Roman" panose="02020603050405020304" pitchFamily="18" charset="0"/>
                <a:cs typeface="Times New Roman" panose="02020603050405020304" pitchFamily="18" charset="0"/>
              </a:rPr>
            </a:br>
            <a:r>
              <a:rPr lang="en-US" altLang="ko-KR" sz="1600" dirty="0">
                <a:latin typeface="Times New Roman" panose="02020603050405020304" pitchFamily="18" charset="0"/>
                <a:cs typeface="Times New Roman" panose="02020603050405020304" pitchFamily="18" charset="0"/>
              </a:rPr>
              <a:t>- Test Report of 6</a:t>
            </a:r>
          </a:p>
          <a:p>
            <a:r>
              <a:rPr lang="en-US" altLang="ko-KR" sz="1600" dirty="0">
                <a:latin typeface="Times New Roman" panose="02020603050405020304" pitchFamily="18" charset="0"/>
                <a:cs typeface="Times New Roman" panose="02020603050405020304" pitchFamily="18" charset="0"/>
              </a:rPr>
              <a:t>   major phthalate free.</a:t>
            </a:r>
            <a:endParaRPr lang="ko-KR" altLang="en-US" sz="1600" dirty="0">
              <a:latin typeface="Times New Roman" panose="02020603050405020304" pitchFamily="18" charset="0"/>
              <a:cs typeface="Times New Roman" panose="02020603050405020304" pitchFamily="18" charset="0"/>
            </a:endParaRPr>
          </a:p>
        </p:txBody>
      </p:sp>
      <p:pic>
        <p:nvPicPr>
          <p:cNvPr id="38" name="그림 37">
            <a:extLst>
              <a:ext uri="{FF2B5EF4-FFF2-40B4-BE49-F238E27FC236}">
                <a16:creationId xmlns:a16="http://schemas.microsoft.com/office/drawing/2014/main" id="{FD38A88F-0314-4BB8-81AD-2F5D29E92311}"/>
              </a:ext>
            </a:extLst>
          </p:cNvPr>
          <p:cNvPicPr>
            <a:picLocks noChangeAspect="1"/>
          </p:cNvPicPr>
          <p:nvPr/>
        </p:nvPicPr>
        <p:blipFill>
          <a:blip r:embed="rId6"/>
          <a:stretch>
            <a:fillRect/>
          </a:stretch>
        </p:blipFill>
        <p:spPr>
          <a:xfrm>
            <a:off x="299581" y="2223478"/>
            <a:ext cx="2371725" cy="1724025"/>
          </a:xfrm>
          <a:prstGeom prst="rect">
            <a:avLst/>
          </a:prstGeom>
        </p:spPr>
      </p:pic>
      <p:pic>
        <p:nvPicPr>
          <p:cNvPr id="40" name="그림 39">
            <a:extLst>
              <a:ext uri="{FF2B5EF4-FFF2-40B4-BE49-F238E27FC236}">
                <a16:creationId xmlns:a16="http://schemas.microsoft.com/office/drawing/2014/main" id="{DF0ABD52-BF5B-435A-9E98-46E86355F47D}"/>
              </a:ext>
            </a:extLst>
          </p:cNvPr>
          <p:cNvPicPr>
            <a:picLocks noChangeAspect="1"/>
          </p:cNvPicPr>
          <p:nvPr/>
        </p:nvPicPr>
        <p:blipFill>
          <a:blip r:embed="rId7"/>
          <a:stretch>
            <a:fillRect/>
          </a:stretch>
        </p:blipFill>
        <p:spPr>
          <a:xfrm>
            <a:off x="4159816" y="2225663"/>
            <a:ext cx="2428875" cy="1685925"/>
          </a:xfrm>
          <a:prstGeom prst="rect">
            <a:avLst/>
          </a:prstGeom>
        </p:spPr>
      </p:pic>
      <p:sp>
        <p:nvSpPr>
          <p:cNvPr id="41" name="TextBox 40">
            <a:extLst>
              <a:ext uri="{FF2B5EF4-FFF2-40B4-BE49-F238E27FC236}">
                <a16:creationId xmlns:a16="http://schemas.microsoft.com/office/drawing/2014/main" id="{84B1CDE7-9B59-4C5F-8715-C9E46D35B3AA}"/>
              </a:ext>
            </a:extLst>
          </p:cNvPr>
          <p:cNvSpPr txBox="1"/>
          <p:nvPr/>
        </p:nvSpPr>
        <p:spPr>
          <a:xfrm>
            <a:off x="2931090" y="2918565"/>
            <a:ext cx="1039661" cy="369332"/>
          </a:xfrm>
          <a:prstGeom prst="rect">
            <a:avLst/>
          </a:prstGeom>
          <a:noFill/>
        </p:spPr>
        <p:txBody>
          <a:bodyPr wrap="square" rtlCol="0">
            <a:spAutoFit/>
          </a:bodyPr>
          <a:lstStyle/>
          <a:p>
            <a:pPr algn="ctr"/>
            <a:r>
              <a:rPr lang="en-US" altLang="ko-KR" dirty="0">
                <a:latin typeface="Times New Roman" panose="02020603050405020304" pitchFamily="18" charset="0"/>
                <a:cs typeface="Times New Roman" panose="02020603050405020304" pitchFamily="18" charset="0"/>
              </a:rPr>
              <a:t>VS</a:t>
            </a:r>
            <a:endParaRPr lang="ko-KR" altLang="en-US" dirty="0">
              <a:latin typeface="Times New Roman" panose="02020603050405020304" pitchFamily="18" charset="0"/>
              <a:cs typeface="Times New Roman" panose="02020603050405020304" pitchFamily="18" charset="0"/>
            </a:endParaRPr>
          </a:p>
        </p:txBody>
      </p:sp>
      <p:cxnSp>
        <p:nvCxnSpPr>
          <p:cNvPr id="18" name="직선 연결선 17">
            <a:extLst>
              <a:ext uri="{FF2B5EF4-FFF2-40B4-BE49-F238E27FC236}">
                <a16:creationId xmlns:a16="http://schemas.microsoft.com/office/drawing/2014/main" id="{6BCE6200-EFED-4DCC-9FB8-2C8123DF1C93}"/>
              </a:ext>
            </a:extLst>
          </p:cNvPr>
          <p:cNvCxnSpPr/>
          <p:nvPr/>
        </p:nvCxnSpPr>
        <p:spPr>
          <a:xfrm>
            <a:off x="404664" y="9711890"/>
            <a:ext cx="60486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1681E6E-0CFF-4055-907E-07D575265FF8}"/>
              </a:ext>
            </a:extLst>
          </p:cNvPr>
          <p:cNvSpPr txBox="1"/>
          <p:nvPr/>
        </p:nvSpPr>
        <p:spPr>
          <a:xfrm>
            <a:off x="1259316" y="18746"/>
            <a:ext cx="3168352" cy="400110"/>
          </a:xfrm>
          <a:prstGeom prst="rect">
            <a:avLst/>
          </a:prstGeom>
          <a:noFill/>
        </p:spPr>
        <p:txBody>
          <a:bodyPr wrap="square" rtlCol="0">
            <a:spAutoFit/>
          </a:bodyPr>
          <a:lstStyle/>
          <a:p>
            <a:pPr lvl="0"/>
            <a:r>
              <a:rPr kumimoji="1" lang="en-US" altLang="ko-KR" sz="2000" b="1" dirty="0">
                <a:latin typeface="Times New Roman" panose="02020603050405020304" pitchFamily="18" charset="0"/>
                <a:ea typeface="굴림" pitchFamily="50" charset="-127"/>
                <a:cs typeface="Times New Roman" panose="02020603050405020304" pitchFamily="18" charset="0"/>
              </a:rPr>
              <a:t>DANA KOREA CO., LTD</a:t>
            </a:r>
            <a:endParaRPr kumimoji="1" lang="ko-KR" altLang="ko-KR" sz="2000" b="1" dirty="0">
              <a:latin typeface="Times New Roman" panose="02020603050405020304" pitchFamily="18" charset="0"/>
              <a:ea typeface="굴림" pitchFamily="50" charset="-127"/>
              <a:cs typeface="Times New Roman" panose="02020603050405020304" pitchFamily="18" charset="0"/>
            </a:endParaRPr>
          </a:p>
        </p:txBody>
      </p:sp>
      <p:pic>
        <p:nvPicPr>
          <p:cNvPr id="21" name="Picture 3673" descr="logo">
            <a:extLst>
              <a:ext uri="{FF2B5EF4-FFF2-40B4-BE49-F238E27FC236}">
                <a16:creationId xmlns:a16="http://schemas.microsoft.com/office/drawing/2014/main" id="{B1B6D8CF-5495-41AA-BB97-8D969A07A2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572" y="24574"/>
            <a:ext cx="889321" cy="378293"/>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직선 연결선 21">
            <a:extLst>
              <a:ext uri="{FF2B5EF4-FFF2-40B4-BE49-F238E27FC236}">
                <a16:creationId xmlns:a16="http://schemas.microsoft.com/office/drawing/2014/main" id="{9C15F80C-85F5-42A8-ACB6-DA420DB48D55}"/>
              </a:ext>
            </a:extLst>
          </p:cNvPr>
          <p:cNvCxnSpPr/>
          <p:nvPr/>
        </p:nvCxnSpPr>
        <p:spPr>
          <a:xfrm>
            <a:off x="102231" y="9711890"/>
            <a:ext cx="66535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직선 연결선 23">
            <a:extLst>
              <a:ext uri="{FF2B5EF4-FFF2-40B4-BE49-F238E27FC236}">
                <a16:creationId xmlns:a16="http://schemas.microsoft.com/office/drawing/2014/main" id="{F77182DD-A36C-44D5-AC89-B64508FFCCA2}"/>
              </a:ext>
            </a:extLst>
          </p:cNvPr>
          <p:cNvCxnSpPr/>
          <p:nvPr/>
        </p:nvCxnSpPr>
        <p:spPr>
          <a:xfrm>
            <a:off x="102231" y="446442"/>
            <a:ext cx="6653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381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1FCDEA1-92D2-48ED-B864-227C65E8DB59}"/>
              </a:ext>
            </a:extLst>
          </p:cNvPr>
          <p:cNvSpPr txBox="1"/>
          <p:nvPr/>
        </p:nvSpPr>
        <p:spPr>
          <a:xfrm>
            <a:off x="299581" y="454978"/>
            <a:ext cx="6341302"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IV-1-4. How To Use(Installation) _ EZI Sheet</a:t>
            </a:r>
            <a:endParaRPr lang="ko-KR" altLang="en-US" b="1" dirty="0">
              <a:latin typeface="Times New Roman" panose="02020603050405020304" pitchFamily="18" charset="0"/>
              <a:cs typeface="Times New Roman" panose="02020603050405020304" pitchFamily="18" charset="0"/>
            </a:endParaRPr>
          </a:p>
        </p:txBody>
      </p:sp>
      <p:pic>
        <p:nvPicPr>
          <p:cNvPr id="14" name="그림 13">
            <a:extLst>
              <a:ext uri="{FF2B5EF4-FFF2-40B4-BE49-F238E27FC236}">
                <a16:creationId xmlns:a16="http://schemas.microsoft.com/office/drawing/2014/main" id="{5F32FAB5-B4FC-4D0B-8FCC-D4358D75352D}"/>
              </a:ext>
            </a:extLst>
          </p:cNvPr>
          <p:cNvPicPr>
            <a:picLocks noChangeAspect="1"/>
          </p:cNvPicPr>
          <p:nvPr/>
        </p:nvPicPr>
        <p:blipFill>
          <a:blip r:embed="rId2"/>
          <a:stretch>
            <a:fillRect/>
          </a:stretch>
        </p:blipFill>
        <p:spPr>
          <a:xfrm>
            <a:off x="299581" y="1552762"/>
            <a:ext cx="2995259" cy="1867733"/>
          </a:xfrm>
          <a:prstGeom prst="rect">
            <a:avLst/>
          </a:prstGeom>
        </p:spPr>
      </p:pic>
      <p:sp>
        <p:nvSpPr>
          <p:cNvPr id="15" name="TextBox 14">
            <a:extLst>
              <a:ext uri="{FF2B5EF4-FFF2-40B4-BE49-F238E27FC236}">
                <a16:creationId xmlns:a16="http://schemas.microsoft.com/office/drawing/2014/main" id="{B60EA61A-F1D0-4028-8795-F419B7C205EC}"/>
              </a:ext>
            </a:extLst>
          </p:cNvPr>
          <p:cNvSpPr txBox="1"/>
          <p:nvPr/>
        </p:nvSpPr>
        <p:spPr>
          <a:xfrm>
            <a:off x="299581" y="876822"/>
            <a:ext cx="5763016" cy="523220"/>
          </a:xfrm>
          <a:prstGeom prst="rect">
            <a:avLst/>
          </a:prstGeom>
          <a:noFill/>
        </p:spPr>
        <p:txBody>
          <a:bodyPr wrap="square" rtlCol="0">
            <a:spAutoFit/>
          </a:bodyPr>
          <a:lstStyle/>
          <a:p>
            <a:r>
              <a:rPr lang="en-US" altLang="ko-KR" sz="1400" dirty="0">
                <a:latin typeface="Times New Roman" panose="02020603050405020304" pitchFamily="18" charset="0"/>
                <a:cs typeface="Times New Roman" panose="02020603050405020304" pitchFamily="18" charset="0"/>
              </a:rPr>
              <a:t>* Notice:  Before following below steps, please clean the window first, for </a:t>
            </a:r>
          </a:p>
          <a:p>
            <a:r>
              <a:rPr lang="en-US" altLang="ko-KR" sz="1400" dirty="0">
                <a:latin typeface="Times New Roman" panose="02020603050405020304" pitchFamily="18" charset="0"/>
                <a:cs typeface="Times New Roman" panose="02020603050405020304" pitchFamily="18" charset="0"/>
              </a:rPr>
              <a:t>                  better attaching result.</a:t>
            </a:r>
            <a:endParaRPr lang="ko-KR" altLang="en-US" sz="1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F3D6256-F3B6-47BD-90F9-319D2FC07567}"/>
              </a:ext>
            </a:extLst>
          </p:cNvPr>
          <p:cNvSpPr txBox="1"/>
          <p:nvPr/>
        </p:nvSpPr>
        <p:spPr>
          <a:xfrm>
            <a:off x="3645074" y="1552762"/>
            <a:ext cx="2943617" cy="861774"/>
          </a:xfrm>
          <a:prstGeom prst="rect">
            <a:avLst/>
          </a:prstGeom>
          <a:noFill/>
        </p:spPr>
        <p:txBody>
          <a:bodyPr wrap="square" rtlCol="0">
            <a:spAutoFit/>
          </a:bodyPr>
          <a:lstStyle/>
          <a:p>
            <a:r>
              <a:rPr lang="en-US" altLang="ko-KR" sz="1600" dirty="0">
                <a:latin typeface="Times New Roman" panose="02020603050405020304" pitchFamily="18" charset="0"/>
                <a:cs typeface="Times New Roman" panose="02020603050405020304" pitchFamily="18" charset="0"/>
              </a:rPr>
              <a:t>Step 1.</a:t>
            </a:r>
            <a:br>
              <a:rPr lang="en-US" altLang="ko-KR" sz="1600" dirty="0">
                <a:latin typeface="Times New Roman" panose="02020603050405020304" pitchFamily="18" charset="0"/>
                <a:cs typeface="Times New Roman" panose="02020603050405020304" pitchFamily="18" charset="0"/>
              </a:rPr>
            </a:br>
            <a:r>
              <a:rPr lang="en-US" altLang="ko-KR" sz="1600" dirty="0">
                <a:latin typeface="Times New Roman" panose="02020603050405020304" pitchFamily="18" charset="0"/>
                <a:cs typeface="Times New Roman" panose="02020603050405020304" pitchFamily="18" charset="0"/>
              </a:rPr>
              <a:t>- Spray water to the window </a:t>
            </a:r>
          </a:p>
          <a:p>
            <a:r>
              <a:rPr lang="en-US" altLang="ko-KR" sz="1600" dirty="0">
                <a:latin typeface="Times New Roman" panose="02020603050405020304" pitchFamily="18" charset="0"/>
                <a:cs typeface="Times New Roman" panose="02020603050405020304" pitchFamily="18" charset="0"/>
              </a:rPr>
              <a:t>   overall.</a:t>
            </a:r>
            <a:endParaRPr lang="ko-KR" altLang="en-US" sz="1600" dirty="0">
              <a:latin typeface="Times New Roman" panose="02020603050405020304" pitchFamily="18" charset="0"/>
              <a:cs typeface="Times New Roman" panose="02020603050405020304" pitchFamily="18" charset="0"/>
            </a:endParaRPr>
          </a:p>
        </p:txBody>
      </p:sp>
      <p:pic>
        <p:nvPicPr>
          <p:cNvPr id="18" name="그림 17">
            <a:extLst>
              <a:ext uri="{FF2B5EF4-FFF2-40B4-BE49-F238E27FC236}">
                <a16:creationId xmlns:a16="http://schemas.microsoft.com/office/drawing/2014/main" id="{D0DA0316-54DF-4790-8405-12935CB7F9F7}"/>
              </a:ext>
            </a:extLst>
          </p:cNvPr>
          <p:cNvPicPr>
            <a:picLocks noChangeAspect="1"/>
          </p:cNvPicPr>
          <p:nvPr/>
        </p:nvPicPr>
        <p:blipFill>
          <a:blip r:embed="rId3"/>
          <a:stretch>
            <a:fillRect/>
          </a:stretch>
        </p:blipFill>
        <p:spPr>
          <a:xfrm>
            <a:off x="361494" y="3620989"/>
            <a:ext cx="2883368" cy="1884948"/>
          </a:xfrm>
          <a:prstGeom prst="rect">
            <a:avLst/>
          </a:prstGeom>
        </p:spPr>
      </p:pic>
      <p:sp>
        <p:nvSpPr>
          <p:cNvPr id="19" name="TextBox 18">
            <a:extLst>
              <a:ext uri="{FF2B5EF4-FFF2-40B4-BE49-F238E27FC236}">
                <a16:creationId xmlns:a16="http://schemas.microsoft.com/office/drawing/2014/main" id="{1B0D9AD1-CCFA-4590-8CF7-C19F55B4C8B5}"/>
              </a:ext>
            </a:extLst>
          </p:cNvPr>
          <p:cNvSpPr txBox="1"/>
          <p:nvPr/>
        </p:nvSpPr>
        <p:spPr>
          <a:xfrm>
            <a:off x="3682652" y="3615385"/>
            <a:ext cx="2943617" cy="830997"/>
          </a:xfrm>
          <a:prstGeom prst="rect">
            <a:avLst/>
          </a:prstGeom>
          <a:noFill/>
        </p:spPr>
        <p:txBody>
          <a:bodyPr wrap="square" rtlCol="0">
            <a:spAutoFit/>
          </a:bodyPr>
          <a:lstStyle/>
          <a:p>
            <a:r>
              <a:rPr lang="en-US" altLang="ko-KR" sz="1600" dirty="0">
                <a:latin typeface="Times New Roman" panose="02020603050405020304" pitchFamily="18" charset="0"/>
                <a:cs typeface="Times New Roman" panose="02020603050405020304" pitchFamily="18" charset="0"/>
              </a:rPr>
              <a:t>Step 2.</a:t>
            </a:r>
            <a:br>
              <a:rPr lang="en-US" altLang="ko-KR" sz="1600" dirty="0">
                <a:latin typeface="Times New Roman" panose="02020603050405020304" pitchFamily="18" charset="0"/>
                <a:cs typeface="Times New Roman" panose="02020603050405020304" pitchFamily="18" charset="0"/>
              </a:rPr>
            </a:br>
            <a:r>
              <a:rPr lang="en-US" altLang="ko-KR" sz="1600" dirty="0">
                <a:latin typeface="Times New Roman" panose="02020603050405020304" pitchFamily="18" charset="0"/>
                <a:cs typeface="Times New Roman" panose="02020603050405020304" pitchFamily="18" charset="0"/>
              </a:rPr>
              <a:t>- Attach the sheet from the top</a:t>
            </a:r>
          </a:p>
          <a:p>
            <a:r>
              <a:rPr lang="en-US" altLang="ko-KR" sz="1600" dirty="0">
                <a:latin typeface="Times New Roman" panose="02020603050405020304" pitchFamily="18" charset="0"/>
                <a:cs typeface="Times New Roman" panose="02020603050405020304" pitchFamily="18" charset="0"/>
              </a:rPr>
              <a:t>   to bottom after measured.</a:t>
            </a:r>
            <a:endParaRPr lang="ko-KR" altLang="en-US" sz="1600" dirty="0">
              <a:latin typeface="Times New Roman" panose="02020603050405020304" pitchFamily="18" charset="0"/>
              <a:cs typeface="Times New Roman" panose="02020603050405020304" pitchFamily="18" charset="0"/>
            </a:endParaRPr>
          </a:p>
        </p:txBody>
      </p:sp>
      <p:pic>
        <p:nvPicPr>
          <p:cNvPr id="21" name="그림 20">
            <a:extLst>
              <a:ext uri="{FF2B5EF4-FFF2-40B4-BE49-F238E27FC236}">
                <a16:creationId xmlns:a16="http://schemas.microsoft.com/office/drawing/2014/main" id="{7E6FC60E-44D8-4433-8F1E-295FF766F00D}"/>
              </a:ext>
            </a:extLst>
          </p:cNvPr>
          <p:cNvPicPr>
            <a:picLocks noChangeAspect="1"/>
          </p:cNvPicPr>
          <p:nvPr/>
        </p:nvPicPr>
        <p:blipFill>
          <a:blip r:embed="rId4"/>
          <a:stretch>
            <a:fillRect/>
          </a:stretch>
        </p:blipFill>
        <p:spPr>
          <a:xfrm>
            <a:off x="328155" y="5713483"/>
            <a:ext cx="2943617" cy="1876341"/>
          </a:xfrm>
          <a:prstGeom prst="rect">
            <a:avLst/>
          </a:prstGeom>
        </p:spPr>
      </p:pic>
      <p:sp>
        <p:nvSpPr>
          <p:cNvPr id="22" name="TextBox 21">
            <a:extLst>
              <a:ext uri="{FF2B5EF4-FFF2-40B4-BE49-F238E27FC236}">
                <a16:creationId xmlns:a16="http://schemas.microsoft.com/office/drawing/2014/main" id="{9DB35C93-39D2-40EF-9033-F6D9385BE848}"/>
              </a:ext>
            </a:extLst>
          </p:cNvPr>
          <p:cNvSpPr txBox="1"/>
          <p:nvPr/>
        </p:nvSpPr>
        <p:spPr>
          <a:xfrm>
            <a:off x="3672214" y="5709315"/>
            <a:ext cx="3083556" cy="1077218"/>
          </a:xfrm>
          <a:prstGeom prst="rect">
            <a:avLst/>
          </a:prstGeom>
          <a:noFill/>
        </p:spPr>
        <p:txBody>
          <a:bodyPr wrap="square" rtlCol="0">
            <a:spAutoFit/>
          </a:bodyPr>
          <a:lstStyle/>
          <a:p>
            <a:r>
              <a:rPr lang="en-US" altLang="ko-KR" sz="1600" dirty="0">
                <a:latin typeface="Times New Roman" panose="02020603050405020304" pitchFamily="18" charset="0"/>
                <a:cs typeface="Times New Roman" panose="02020603050405020304" pitchFamily="18" charset="0"/>
              </a:rPr>
              <a:t>Step 3.</a:t>
            </a:r>
            <a:br>
              <a:rPr lang="en-US" altLang="ko-KR" sz="1600" dirty="0">
                <a:latin typeface="Times New Roman" panose="02020603050405020304" pitchFamily="18" charset="0"/>
                <a:cs typeface="Times New Roman" panose="02020603050405020304" pitchFamily="18" charset="0"/>
              </a:rPr>
            </a:br>
            <a:r>
              <a:rPr lang="en-US" altLang="ko-KR" sz="1600" dirty="0">
                <a:latin typeface="Times New Roman" panose="02020603050405020304" pitchFamily="18" charset="0"/>
                <a:cs typeface="Times New Roman" panose="02020603050405020304" pitchFamily="18" charset="0"/>
              </a:rPr>
              <a:t>- Remove the air bubble with</a:t>
            </a:r>
          </a:p>
          <a:p>
            <a:r>
              <a:rPr lang="en-US" altLang="ko-KR" sz="1600" dirty="0">
                <a:latin typeface="Times New Roman" panose="02020603050405020304" pitchFamily="18" charset="0"/>
                <a:cs typeface="Times New Roman" panose="02020603050405020304" pitchFamily="18" charset="0"/>
              </a:rPr>
              <a:t>  Push stick, Cut off the remaining </a:t>
            </a:r>
          </a:p>
          <a:p>
            <a:r>
              <a:rPr lang="en-US" altLang="ko-KR" sz="1600" dirty="0">
                <a:latin typeface="Times New Roman" panose="02020603050405020304" pitchFamily="18" charset="0"/>
                <a:cs typeface="Times New Roman" panose="02020603050405020304" pitchFamily="18" charset="0"/>
              </a:rPr>
              <a:t>  film with box cutter.</a:t>
            </a:r>
            <a:endParaRPr lang="ko-KR" altLang="en-US" sz="1600" dirty="0">
              <a:latin typeface="Times New Roman" panose="02020603050405020304" pitchFamily="18" charset="0"/>
              <a:cs typeface="Times New Roman" panose="02020603050405020304" pitchFamily="18" charset="0"/>
            </a:endParaRPr>
          </a:p>
        </p:txBody>
      </p:sp>
      <p:pic>
        <p:nvPicPr>
          <p:cNvPr id="24" name="그림 23">
            <a:extLst>
              <a:ext uri="{FF2B5EF4-FFF2-40B4-BE49-F238E27FC236}">
                <a16:creationId xmlns:a16="http://schemas.microsoft.com/office/drawing/2014/main" id="{BC896707-A4F0-4EF9-B852-5B2435236220}"/>
              </a:ext>
            </a:extLst>
          </p:cNvPr>
          <p:cNvPicPr>
            <a:picLocks noChangeAspect="1"/>
          </p:cNvPicPr>
          <p:nvPr/>
        </p:nvPicPr>
        <p:blipFill>
          <a:blip r:embed="rId5"/>
          <a:stretch>
            <a:fillRect/>
          </a:stretch>
        </p:blipFill>
        <p:spPr>
          <a:xfrm>
            <a:off x="3865587" y="7337665"/>
            <a:ext cx="2664258" cy="2269368"/>
          </a:xfrm>
          <a:prstGeom prst="rect">
            <a:avLst/>
          </a:prstGeom>
        </p:spPr>
      </p:pic>
      <p:sp>
        <p:nvSpPr>
          <p:cNvPr id="25" name="TextBox 24">
            <a:extLst>
              <a:ext uri="{FF2B5EF4-FFF2-40B4-BE49-F238E27FC236}">
                <a16:creationId xmlns:a16="http://schemas.microsoft.com/office/drawing/2014/main" id="{4931C9F1-BF3C-441B-AE0A-4ECA1AA30BF3}"/>
              </a:ext>
            </a:extLst>
          </p:cNvPr>
          <p:cNvSpPr txBox="1"/>
          <p:nvPr/>
        </p:nvSpPr>
        <p:spPr>
          <a:xfrm>
            <a:off x="745298" y="7814629"/>
            <a:ext cx="2943617" cy="584775"/>
          </a:xfrm>
          <a:prstGeom prst="rect">
            <a:avLst/>
          </a:prstGeom>
          <a:noFill/>
        </p:spPr>
        <p:txBody>
          <a:bodyPr wrap="square" rtlCol="0">
            <a:spAutoFit/>
          </a:bodyPr>
          <a:lstStyle/>
          <a:p>
            <a:r>
              <a:rPr lang="en-US" altLang="ko-KR" sz="1600" dirty="0">
                <a:latin typeface="Times New Roman" panose="02020603050405020304" pitchFamily="18" charset="0"/>
                <a:cs typeface="Times New Roman" panose="02020603050405020304" pitchFamily="18" charset="0"/>
              </a:rPr>
              <a:t>Step 4.</a:t>
            </a:r>
            <a:br>
              <a:rPr lang="en-US" altLang="ko-KR" sz="1600" dirty="0">
                <a:latin typeface="Times New Roman" panose="02020603050405020304" pitchFamily="18" charset="0"/>
                <a:cs typeface="Times New Roman" panose="02020603050405020304" pitchFamily="18" charset="0"/>
              </a:rPr>
            </a:br>
            <a:r>
              <a:rPr lang="en-US" altLang="ko-KR" sz="1600" dirty="0">
                <a:latin typeface="Times New Roman" panose="02020603050405020304" pitchFamily="18" charset="0"/>
                <a:cs typeface="Times New Roman" panose="02020603050405020304" pitchFamily="18" charset="0"/>
              </a:rPr>
              <a:t>- EZI Sheet is installed.</a:t>
            </a:r>
            <a:endParaRPr lang="ko-KR" altLang="en-US" sz="16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4650A6C-B547-44E9-A965-A73960DC274E}"/>
              </a:ext>
            </a:extLst>
          </p:cNvPr>
          <p:cNvSpPr txBox="1"/>
          <p:nvPr/>
        </p:nvSpPr>
        <p:spPr>
          <a:xfrm>
            <a:off x="1259316" y="18746"/>
            <a:ext cx="3168352" cy="400110"/>
          </a:xfrm>
          <a:prstGeom prst="rect">
            <a:avLst/>
          </a:prstGeom>
          <a:noFill/>
        </p:spPr>
        <p:txBody>
          <a:bodyPr wrap="square" rtlCol="0">
            <a:spAutoFit/>
          </a:bodyPr>
          <a:lstStyle/>
          <a:p>
            <a:pPr lvl="0"/>
            <a:r>
              <a:rPr kumimoji="1" lang="en-US" altLang="ko-KR" sz="2000" b="1" dirty="0">
                <a:latin typeface="Times New Roman" panose="02020603050405020304" pitchFamily="18" charset="0"/>
                <a:ea typeface="굴림" pitchFamily="50" charset="-127"/>
                <a:cs typeface="Times New Roman" panose="02020603050405020304" pitchFamily="18" charset="0"/>
              </a:rPr>
              <a:t>DANA KOREA CO., LTD</a:t>
            </a:r>
            <a:endParaRPr kumimoji="1" lang="ko-KR" altLang="ko-KR" sz="2000" b="1" dirty="0">
              <a:latin typeface="Times New Roman" panose="02020603050405020304" pitchFamily="18" charset="0"/>
              <a:ea typeface="굴림" pitchFamily="50" charset="-127"/>
              <a:cs typeface="Times New Roman" panose="02020603050405020304" pitchFamily="18" charset="0"/>
            </a:endParaRPr>
          </a:p>
        </p:txBody>
      </p:sp>
      <p:pic>
        <p:nvPicPr>
          <p:cNvPr id="23" name="Picture 3673" descr="logo">
            <a:extLst>
              <a:ext uri="{FF2B5EF4-FFF2-40B4-BE49-F238E27FC236}">
                <a16:creationId xmlns:a16="http://schemas.microsoft.com/office/drawing/2014/main" id="{1AA7E386-993F-4610-91CA-72F3CC2382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572" y="24574"/>
            <a:ext cx="889321" cy="378293"/>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직선 연결선 25">
            <a:extLst>
              <a:ext uri="{FF2B5EF4-FFF2-40B4-BE49-F238E27FC236}">
                <a16:creationId xmlns:a16="http://schemas.microsoft.com/office/drawing/2014/main" id="{E945CAA0-1AC5-4B62-97A5-6DD646B660B3}"/>
              </a:ext>
            </a:extLst>
          </p:cNvPr>
          <p:cNvCxnSpPr/>
          <p:nvPr/>
        </p:nvCxnSpPr>
        <p:spPr>
          <a:xfrm>
            <a:off x="102231" y="9711890"/>
            <a:ext cx="66535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직선 연결선 26">
            <a:extLst>
              <a:ext uri="{FF2B5EF4-FFF2-40B4-BE49-F238E27FC236}">
                <a16:creationId xmlns:a16="http://schemas.microsoft.com/office/drawing/2014/main" id="{B219D979-D55C-4907-8CE7-7F5F0937E28F}"/>
              </a:ext>
            </a:extLst>
          </p:cNvPr>
          <p:cNvCxnSpPr/>
          <p:nvPr/>
        </p:nvCxnSpPr>
        <p:spPr>
          <a:xfrm>
            <a:off x="104319" y="432212"/>
            <a:ext cx="6653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453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3C3C21-1EBB-4316-9778-2FD43F2AE17C}"/>
              </a:ext>
            </a:extLst>
          </p:cNvPr>
          <p:cNvSpPr txBox="1"/>
          <p:nvPr/>
        </p:nvSpPr>
        <p:spPr>
          <a:xfrm>
            <a:off x="212943" y="413360"/>
            <a:ext cx="6430584"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IV-2-1. Product 2 – </a:t>
            </a:r>
            <a:r>
              <a:rPr lang="en-US" altLang="ko-KR" b="1" dirty="0" err="1">
                <a:latin typeface="Times New Roman" panose="02020603050405020304" pitchFamily="18" charset="0"/>
                <a:cs typeface="Times New Roman" panose="02020603050405020304" pitchFamily="18" charset="0"/>
              </a:rPr>
              <a:t>WaTouch</a:t>
            </a:r>
            <a:r>
              <a:rPr lang="en-US" altLang="ko-KR" b="1" dirty="0">
                <a:latin typeface="Times New Roman" panose="02020603050405020304" pitchFamily="18" charset="0"/>
                <a:cs typeface="Times New Roman" panose="02020603050405020304" pitchFamily="18" charset="0"/>
              </a:rPr>
              <a:t> Film - Introduction</a:t>
            </a:r>
            <a:endParaRPr lang="ko-KR" altLang="en-US"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B7C1E91-024C-4FE7-8094-F75E872F73A2}"/>
              </a:ext>
            </a:extLst>
          </p:cNvPr>
          <p:cNvSpPr txBox="1"/>
          <p:nvPr/>
        </p:nvSpPr>
        <p:spPr>
          <a:xfrm>
            <a:off x="265135" y="779391"/>
            <a:ext cx="6342902" cy="1815882"/>
          </a:xfrm>
          <a:prstGeom prst="rect">
            <a:avLst/>
          </a:prstGeom>
          <a:noFill/>
        </p:spPr>
        <p:txBody>
          <a:bodyPr wrap="square" rtlCol="0">
            <a:spAutoFit/>
          </a:bodyPr>
          <a:lstStyle/>
          <a:p>
            <a:r>
              <a:rPr lang="en-US" altLang="ko-KR" sz="1400" dirty="0">
                <a:latin typeface="Times New Roman" panose="02020603050405020304" pitchFamily="18" charset="0"/>
                <a:cs typeface="Times New Roman" panose="02020603050405020304" pitchFamily="18" charset="0"/>
              </a:rPr>
              <a:t>1) The name of ‘</a:t>
            </a:r>
            <a:r>
              <a:rPr lang="en-US" altLang="ko-KR" sz="1400" dirty="0" err="1">
                <a:latin typeface="Times New Roman" panose="02020603050405020304" pitchFamily="18" charset="0"/>
                <a:cs typeface="Times New Roman" panose="02020603050405020304" pitchFamily="18" charset="0"/>
              </a:rPr>
              <a:t>WaTouch</a:t>
            </a:r>
            <a:r>
              <a:rPr lang="en-US" altLang="ko-KR" sz="1400" dirty="0">
                <a:latin typeface="Times New Roman" panose="02020603050405020304" pitchFamily="18" charset="0"/>
                <a:cs typeface="Times New Roman" panose="02020603050405020304" pitchFamily="18" charset="0"/>
              </a:rPr>
              <a:t> Film’ is came from the idea of ‘Water + Touch’.</a:t>
            </a:r>
          </a:p>
          <a:p>
            <a:r>
              <a:rPr lang="en-US" altLang="ko-KR" sz="1400" dirty="0">
                <a:latin typeface="Times New Roman" panose="02020603050405020304" pitchFamily="18" charset="0"/>
                <a:cs typeface="Times New Roman" panose="02020603050405020304" pitchFamily="18" charset="0"/>
              </a:rPr>
              <a:t>    This ‘</a:t>
            </a:r>
            <a:r>
              <a:rPr lang="en-US" altLang="ko-KR" sz="1400" dirty="0" err="1">
                <a:latin typeface="Times New Roman" panose="02020603050405020304" pitchFamily="18" charset="0"/>
                <a:cs typeface="Times New Roman" panose="02020603050405020304" pitchFamily="18" charset="0"/>
              </a:rPr>
              <a:t>WaTouch</a:t>
            </a:r>
            <a:r>
              <a:rPr lang="en-US" altLang="ko-KR" sz="1400" dirty="0">
                <a:latin typeface="Times New Roman" panose="02020603050405020304" pitchFamily="18" charset="0"/>
                <a:cs typeface="Times New Roman" panose="02020603050405020304" pitchFamily="18" charset="0"/>
              </a:rPr>
              <a:t> Film’ is mainly used for buildings, large interior, on canopy and also </a:t>
            </a:r>
          </a:p>
          <a:p>
            <a:r>
              <a:rPr lang="en-US" altLang="ko-KR" sz="1400" dirty="0">
                <a:latin typeface="Times New Roman" panose="02020603050405020304" pitchFamily="18" charset="0"/>
                <a:cs typeface="Times New Roman" panose="02020603050405020304" pitchFamily="18" charset="0"/>
              </a:rPr>
              <a:t>    at home with expert.</a:t>
            </a:r>
          </a:p>
          <a:p>
            <a:r>
              <a:rPr lang="en-US" altLang="ko-KR" sz="1400" dirty="0">
                <a:latin typeface="Times New Roman" panose="02020603050405020304" pitchFamily="18" charset="0"/>
                <a:cs typeface="Times New Roman" panose="02020603050405020304" pitchFamily="18" charset="0"/>
              </a:rPr>
              <a:t>2) </a:t>
            </a:r>
            <a:r>
              <a:rPr lang="en-US" altLang="ko-KR" sz="1400" dirty="0" err="1">
                <a:latin typeface="Times New Roman" panose="02020603050405020304" pitchFamily="18" charset="0"/>
                <a:cs typeface="Times New Roman" panose="02020603050405020304" pitchFamily="18" charset="0"/>
              </a:rPr>
              <a:t>WaTouch</a:t>
            </a:r>
            <a:r>
              <a:rPr lang="en-US" altLang="ko-KR" sz="1400" dirty="0">
                <a:latin typeface="Times New Roman" panose="02020603050405020304" pitchFamily="18" charset="0"/>
                <a:cs typeface="Times New Roman" panose="02020603050405020304" pitchFamily="18" charset="0"/>
              </a:rPr>
              <a:t> Film is composed with ‘TPU + Nano Ceramic(ATO + CTO)’.</a:t>
            </a:r>
          </a:p>
          <a:p>
            <a:r>
              <a:rPr lang="en-US" altLang="ko-KR" sz="1400" dirty="0">
                <a:latin typeface="Times New Roman" panose="02020603050405020304" pitchFamily="18" charset="0"/>
                <a:cs typeface="Times New Roman" panose="02020603050405020304" pitchFamily="18" charset="0"/>
              </a:rPr>
              <a:t>3) This </a:t>
            </a:r>
            <a:r>
              <a:rPr lang="en-US" altLang="ko-KR" sz="1400" dirty="0" err="1">
                <a:latin typeface="Times New Roman" panose="02020603050405020304" pitchFamily="18" charset="0"/>
                <a:cs typeface="Times New Roman" panose="02020603050405020304" pitchFamily="18" charset="0"/>
              </a:rPr>
              <a:t>WaTouch</a:t>
            </a:r>
            <a:r>
              <a:rPr lang="en-US" altLang="ko-KR" sz="1400" dirty="0">
                <a:latin typeface="Times New Roman" panose="02020603050405020304" pitchFamily="18" charset="0"/>
                <a:cs typeface="Times New Roman" panose="02020603050405020304" pitchFamily="18" charset="0"/>
              </a:rPr>
              <a:t> Film protects the UV rays simultaneously blocks the heat and </a:t>
            </a:r>
          </a:p>
          <a:p>
            <a:r>
              <a:rPr lang="en-US" altLang="ko-KR" sz="1400" dirty="0">
                <a:latin typeface="Times New Roman" panose="02020603050405020304" pitchFamily="18" charset="0"/>
                <a:cs typeface="Times New Roman" panose="02020603050405020304" pitchFamily="18" charset="0"/>
              </a:rPr>
              <a:t>     keep cool indoor.</a:t>
            </a:r>
          </a:p>
          <a:p>
            <a:r>
              <a:rPr lang="en-US" altLang="ko-KR" sz="1400" dirty="0">
                <a:latin typeface="Times New Roman" panose="02020603050405020304" pitchFamily="18" charset="0"/>
                <a:cs typeface="Times New Roman" panose="02020603050405020304" pitchFamily="18" charset="0"/>
              </a:rPr>
              <a:t>4) The main color of </a:t>
            </a:r>
            <a:r>
              <a:rPr lang="en-US" altLang="ko-KR" sz="1400" dirty="0" err="1">
                <a:latin typeface="Times New Roman" panose="02020603050405020304" pitchFamily="18" charset="0"/>
                <a:cs typeface="Times New Roman" panose="02020603050405020304" pitchFamily="18" charset="0"/>
              </a:rPr>
              <a:t>WaTough</a:t>
            </a:r>
            <a:r>
              <a:rPr lang="en-US" altLang="ko-KR" sz="1400" dirty="0">
                <a:latin typeface="Times New Roman" panose="02020603050405020304" pitchFamily="18" charset="0"/>
                <a:cs typeface="Times New Roman" panose="02020603050405020304" pitchFamily="18" charset="0"/>
              </a:rPr>
              <a:t> Film is Dark Brown with transparency.</a:t>
            </a:r>
            <a:endParaRPr lang="ko-KR" altLang="en-US" sz="1400" dirty="0">
              <a:latin typeface="Times New Roman" panose="02020603050405020304" pitchFamily="18" charset="0"/>
              <a:cs typeface="Times New Roman" panose="02020603050405020304" pitchFamily="18" charset="0"/>
            </a:endParaRPr>
          </a:p>
        </p:txBody>
      </p:sp>
      <p:pic>
        <p:nvPicPr>
          <p:cNvPr id="3" name="그림 2">
            <a:extLst>
              <a:ext uri="{FF2B5EF4-FFF2-40B4-BE49-F238E27FC236}">
                <a16:creationId xmlns:a16="http://schemas.microsoft.com/office/drawing/2014/main" id="{41389A34-AA77-4470-9D34-37082756B41E}"/>
              </a:ext>
            </a:extLst>
          </p:cNvPr>
          <p:cNvPicPr>
            <a:picLocks noChangeAspect="1"/>
          </p:cNvPicPr>
          <p:nvPr/>
        </p:nvPicPr>
        <p:blipFill>
          <a:blip r:embed="rId2"/>
          <a:stretch>
            <a:fillRect/>
          </a:stretch>
        </p:blipFill>
        <p:spPr>
          <a:xfrm>
            <a:off x="313151" y="2627048"/>
            <a:ext cx="3031298" cy="2327958"/>
          </a:xfrm>
          <a:prstGeom prst="rect">
            <a:avLst/>
          </a:prstGeom>
        </p:spPr>
      </p:pic>
      <p:pic>
        <p:nvPicPr>
          <p:cNvPr id="7" name="그림 6">
            <a:extLst>
              <a:ext uri="{FF2B5EF4-FFF2-40B4-BE49-F238E27FC236}">
                <a16:creationId xmlns:a16="http://schemas.microsoft.com/office/drawing/2014/main" id="{2A98918D-578F-4D25-82CF-6F7C1A804652}"/>
              </a:ext>
            </a:extLst>
          </p:cNvPr>
          <p:cNvPicPr>
            <a:picLocks noChangeAspect="1"/>
          </p:cNvPicPr>
          <p:nvPr/>
        </p:nvPicPr>
        <p:blipFill>
          <a:blip r:embed="rId3"/>
          <a:stretch>
            <a:fillRect/>
          </a:stretch>
        </p:blipFill>
        <p:spPr>
          <a:xfrm>
            <a:off x="177452" y="5289197"/>
            <a:ext cx="6430585" cy="1973673"/>
          </a:xfrm>
          <a:prstGeom prst="rect">
            <a:avLst/>
          </a:prstGeom>
        </p:spPr>
      </p:pic>
      <p:pic>
        <p:nvPicPr>
          <p:cNvPr id="9" name="그림 8">
            <a:extLst>
              <a:ext uri="{FF2B5EF4-FFF2-40B4-BE49-F238E27FC236}">
                <a16:creationId xmlns:a16="http://schemas.microsoft.com/office/drawing/2014/main" id="{F1B01B97-0466-49BB-A2D3-C3C4877F2FFE}"/>
              </a:ext>
            </a:extLst>
          </p:cNvPr>
          <p:cNvPicPr>
            <a:picLocks noChangeAspect="1"/>
          </p:cNvPicPr>
          <p:nvPr/>
        </p:nvPicPr>
        <p:blipFill>
          <a:blip r:embed="rId4"/>
          <a:stretch>
            <a:fillRect/>
          </a:stretch>
        </p:blipFill>
        <p:spPr>
          <a:xfrm>
            <a:off x="3513553" y="3102883"/>
            <a:ext cx="2971493" cy="1802019"/>
          </a:xfrm>
          <a:prstGeom prst="rect">
            <a:avLst/>
          </a:prstGeom>
        </p:spPr>
      </p:pic>
      <p:sp>
        <p:nvSpPr>
          <p:cNvPr id="10" name="TextBox 9">
            <a:extLst>
              <a:ext uri="{FF2B5EF4-FFF2-40B4-BE49-F238E27FC236}">
                <a16:creationId xmlns:a16="http://schemas.microsoft.com/office/drawing/2014/main" id="{7EF977E3-B5F3-468C-8202-91997BD898DB}"/>
              </a:ext>
            </a:extLst>
          </p:cNvPr>
          <p:cNvSpPr txBox="1"/>
          <p:nvPr/>
        </p:nvSpPr>
        <p:spPr>
          <a:xfrm>
            <a:off x="212943" y="7262870"/>
            <a:ext cx="6430584" cy="276999"/>
          </a:xfrm>
          <a:prstGeom prst="rect">
            <a:avLst/>
          </a:prstGeom>
          <a:noFill/>
        </p:spPr>
        <p:txBody>
          <a:bodyPr wrap="square" rtlCol="0">
            <a:spAutoFit/>
          </a:bodyPr>
          <a:lstStyle/>
          <a:p>
            <a:r>
              <a:rPr lang="en-US" altLang="ko-KR" sz="1200" dirty="0">
                <a:latin typeface="Times New Roman" panose="02020603050405020304" pitchFamily="18" charset="0"/>
                <a:cs typeface="Times New Roman" panose="02020603050405020304" pitchFamily="18" charset="0"/>
              </a:rPr>
              <a:t>&lt;Before Attaching </a:t>
            </a:r>
            <a:r>
              <a:rPr lang="en-US" altLang="ko-KR" sz="1200" dirty="0" err="1">
                <a:latin typeface="Times New Roman" panose="02020603050405020304" pitchFamily="18" charset="0"/>
                <a:cs typeface="Times New Roman" panose="02020603050405020304" pitchFamily="18" charset="0"/>
              </a:rPr>
              <a:t>WaTouch</a:t>
            </a:r>
            <a:r>
              <a:rPr lang="en-US" altLang="ko-KR" sz="1200" dirty="0">
                <a:latin typeface="Times New Roman" panose="02020603050405020304" pitchFamily="18" charset="0"/>
                <a:cs typeface="Times New Roman" panose="02020603050405020304" pitchFamily="18" charset="0"/>
              </a:rPr>
              <a:t> Film&gt;                                                    &lt;After Attaching </a:t>
            </a:r>
            <a:r>
              <a:rPr lang="en-US" altLang="ko-KR" sz="1200" dirty="0" err="1">
                <a:latin typeface="Times New Roman" panose="02020603050405020304" pitchFamily="18" charset="0"/>
                <a:cs typeface="Times New Roman" panose="02020603050405020304" pitchFamily="18" charset="0"/>
              </a:rPr>
              <a:t>WaTouch</a:t>
            </a:r>
            <a:r>
              <a:rPr lang="en-US" altLang="ko-KR" sz="1200" dirty="0">
                <a:latin typeface="Times New Roman" panose="02020603050405020304" pitchFamily="18" charset="0"/>
                <a:cs typeface="Times New Roman" panose="02020603050405020304" pitchFamily="18" charset="0"/>
              </a:rPr>
              <a:t> Film&gt;</a:t>
            </a:r>
            <a:endParaRPr lang="ko-KR" altLang="en-US" sz="1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FE6E13B-A5D0-4FAD-977B-E285EABDB2F4}"/>
              </a:ext>
            </a:extLst>
          </p:cNvPr>
          <p:cNvSpPr txBox="1"/>
          <p:nvPr/>
        </p:nvSpPr>
        <p:spPr>
          <a:xfrm>
            <a:off x="177452" y="5047990"/>
            <a:ext cx="6430585" cy="276999"/>
          </a:xfrm>
          <a:prstGeom prst="rect">
            <a:avLst/>
          </a:prstGeom>
          <a:noFill/>
        </p:spPr>
        <p:txBody>
          <a:bodyPr wrap="square" rtlCol="0">
            <a:spAutoFit/>
          </a:bodyPr>
          <a:lstStyle/>
          <a:p>
            <a:r>
              <a:rPr lang="en-US" altLang="ko-KR" sz="1200" dirty="0">
                <a:solidFill>
                  <a:srgbClr val="FF0000"/>
                </a:solidFill>
                <a:latin typeface="Times New Roman" panose="02020603050405020304" pitchFamily="18" charset="0"/>
                <a:cs typeface="Times New Roman" panose="02020603050405020304" pitchFamily="18" charset="0"/>
              </a:rPr>
              <a:t>* Below picture is the simulation of ‘Before &amp; After. Reality might be bit different.</a:t>
            </a:r>
            <a:endParaRPr lang="ko-KR" altLang="en-US" sz="1200"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9B83072B-1846-4C95-8F2C-1B2CCEB66108}"/>
              </a:ext>
            </a:extLst>
          </p:cNvPr>
          <p:cNvSpPr txBox="1"/>
          <p:nvPr/>
        </p:nvSpPr>
        <p:spPr>
          <a:xfrm>
            <a:off x="222093" y="7683224"/>
            <a:ext cx="6341302"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IV-2-2. Effects &amp; Tests _ </a:t>
            </a:r>
            <a:r>
              <a:rPr lang="en-US" altLang="ko-KR" b="1" dirty="0" err="1">
                <a:latin typeface="Times New Roman" panose="02020603050405020304" pitchFamily="18" charset="0"/>
                <a:cs typeface="Times New Roman" panose="02020603050405020304" pitchFamily="18" charset="0"/>
              </a:rPr>
              <a:t>WaTouch</a:t>
            </a:r>
            <a:r>
              <a:rPr lang="en-US" altLang="ko-KR" b="1" dirty="0">
                <a:latin typeface="Times New Roman" panose="02020603050405020304" pitchFamily="18" charset="0"/>
                <a:cs typeface="Times New Roman" panose="02020603050405020304" pitchFamily="18" charset="0"/>
              </a:rPr>
              <a:t> Film</a:t>
            </a:r>
            <a:endParaRPr lang="ko-KR" altLang="en-US"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B93A507-9153-47C6-A82A-7512E080771D}"/>
              </a:ext>
            </a:extLst>
          </p:cNvPr>
          <p:cNvSpPr txBox="1"/>
          <p:nvPr/>
        </p:nvSpPr>
        <p:spPr>
          <a:xfrm>
            <a:off x="265134" y="8492646"/>
            <a:ext cx="6490635" cy="523220"/>
          </a:xfrm>
          <a:prstGeom prst="rect">
            <a:avLst/>
          </a:prstGeom>
          <a:noFill/>
        </p:spPr>
        <p:txBody>
          <a:bodyPr wrap="square" rtlCol="0">
            <a:spAutoFit/>
          </a:bodyPr>
          <a:lstStyle/>
          <a:p>
            <a:r>
              <a:rPr lang="en-US" altLang="ko-KR" sz="1400" b="1" dirty="0">
                <a:latin typeface="Times New Roman" panose="02020603050405020304" pitchFamily="18" charset="0"/>
                <a:cs typeface="Times New Roman" panose="02020603050405020304" pitchFamily="18" charset="0"/>
              </a:rPr>
              <a:t>- </a:t>
            </a:r>
            <a:r>
              <a:rPr lang="en-US" altLang="ko-KR" sz="1400" b="1" dirty="0" err="1">
                <a:latin typeface="Times New Roman" panose="02020603050405020304" pitchFamily="18" charset="0"/>
                <a:cs typeface="Times New Roman" panose="02020603050405020304" pitchFamily="18" charset="0"/>
              </a:rPr>
              <a:t>WaTouch</a:t>
            </a:r>
            <a:r>
              <a:rPr lang="en-US" altLang="ko-KR" sz="1400" b="1" dirty="0">
                <a:latin typeface="Times New Roman" panose="02020603050405020304" pitchFamily="18" charset="0"/>
                <a:cs typeface="Times New Roman" panose="02020603050405020304" pitchFamily="18" charset="0"/>
              </a:rPr>
              <a:t> Film</a:t>
            </a:r>
            <a:r>
              <a:rPr lang="en-US" altLang="ko-KR" sz="1400" dirty="0">
                <a:latin typeface="Times New Roman" panose="02020603050405020304" pitchFamily="18" charset="0"/>
                <a:cs typeface="Times New Roman" panose="02020603050405020304" pitchFamily="18" charset="0"/>
              </a:rPr>
              <a:t>’s ‘Effects overall’, ‘Heat Shielding Effects’ &amp; ‘Window Condensation </a:t>
            </a:r>
          </a:p>
          <a:p>
            <a:r>
              <a:rPr lang="en-US" altLang="ko-KR" sz="1400" dirty="0">
                <a:latin typeface="Times New Roman" panose="02020603050405020304" pitchFamily="18" charset="0"/>
                <a:cs typeface="Times New Roman" panose="02020603050405020304" pitchFamily="18" charset="0"/>
              </a:rPr>
              <a:t>  Prevention’ are same with EZI Sheet effects and tests results.</a:t>
            </a:r>
            <a:endParaRPr lang="ko-KR" altLang="en-US" sz="1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7FC7843-8858-4EE0-AEE1-932D3B6F410C}"/>
              </a:ext>
            </a:extLst>
          </p:cNvPr>
          <p:cNvSpPr txBox="1"/>
          <p:nvPr/>
        </p:nvSpPr>
        <p:spPr>
          <a:xfrm>
            <a:off x="265135" y="8052556"/>
            <a:ext cx="6341302"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A. Heat Shielding Effects &amp; Window Condensation Prevention</a:t>
            </a:r>
            <a:endParaRPr lang="ko-KR" altLang="en-US" b="1"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2B39243D-826C-470A-B854-B816FBA1FD3D}"/>
              </a:ext>
            </a:extLst>
          </p:cNvPr>
          <p:cNvSpPr txBox="1"/>
          <p:nvPr/>
        </p:nvSpPr>
        <p:spPr>
          <a:xfrm>
            <a:off x="1259316" y="18746"/>
            <a:ext cx="3168352" cy="400110"/>
          </a:xfrm>
          <a:prstGeom prst="rect">
            <a:avLst/>
          </a:prstGeom>
          <a:noFill/>
        </p:spPr>
        <p:txBody>
          <a:bodyPr wrap="square" rtlCol="0">
            <a:spAutoFit/>
          </a:bodyPr>
          <a:lstStyle/>
          <a:p>
            <a:pPr lvl="0"/>
            <a:r>
              <a:rPr kumimoji="1" lang="en-US" altLang="ko-KR" sz="2000" b="1" dirty="0">
                <a:latin typeface="Times New Roman" panose="02020603050405020304" pitchFamily="18" charset="0"/>
                <a:ea typeface="굴림" pitchFamily="50" charset="-127"/>
                <a:cs typeface="Times New Roman" panose="02020603050405020304" pitchFamily="18" charset="0"/>
              </a:rPr>
              <a:t>DANA KOREA CO., LTD</a:t>
            </a:r>
            <a:endParaRPr kumimoji="1" lang="ko-KR" altLang="ko-KR" sz="2000" b="1" dirty="0">
              <a:latin typeface="Times New Roman" panose="02020603050405020304" pitchFamily="18" charset="0"/>
              <a:ea typeface="굴림" pitchFamily="50" charset="-127"/>
              <a:cs typeface="Times New Roman" panose="02020603050405020304" pitchFamily="18" charset="0"/>
            </a:endParaRPr>
          </a:p>
        </p:txBody>
      </p:sp>
      <p:pic>
        <p:nvPicPr>
          <p:cNvPr id="29" name="Picture 3673" descr="logo">
            <a:extLst>
              <a:ext uri="{FF2B5EF4-FFF2-40B4-BE49-F238E27FC236}">
                <a16:creationId xmlns:a16="http://schemas.microsoft.com/office/drawing/2014/main" id="{549F289C-F6DE-4650-AA2F-A711F13474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572" y="24574"/>
            <a:ext cx="889321" cy="378293"/>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직선 연결선 29">
            <a:extLst>
              <a:ext uri="{FF2B5EF4-FFF2-40B4-BE49-F238E27FC236}">
                <a16:creationId xmlns:a16="http://schemas.microsoft.com/office/drawing/2014/main" id="{FE1911CF-8283-4BF9-9D1E-9F500EAA9FEC}"/>
              </a:ext>
            </a:extLst>
          </p:cNvPr>
          <p:cNvCxnSpPr/>
          <p:nvPr/>
        </p:nvCxnSpPr>
        <p:spPr>
          <a:xfrm>
            <a:off x="102231" y="9711890"/>
            <a:ext cx="66535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직선 연결선 30">
            <a:extLst>
              <a:ext uri="{FF2B5EF4-FFF2-40B4-BE49-F238E27FC236}">
                <a16:creationId xmlns:a16="http://schemas.microsoft.com/office/drawing/2014/main" id="{010F4DFD-6048-4E0E-835F-0B021E110C7E}"/>
              </a:ext>
            </a:extLst>
          </p:cNvPr>
          <p:cNvCxnSpPr/>
          <p:nvPr/>
        </p:nvCxnSpPr>
        <p:spPr>
          <a:xfrm>
            <a:off x="104319" y="432212"/>
            <a:ext cx="6653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74573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789</TotalTime>
  <Words>1650</Words>
  <Application>Microsoft Office PowerPoint</Application>
  <PresentationFormat>A4 용지(210x297mm)</PresentationFormat>
  <Paragraphs>258</Paragraphs>
  <Slides>13</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13</vt:i4>
      </vt:variant>
    </vt:vector>
  </HeadingPairs>
  <TitlesOfParts>
    <vt:vector size="19" baseType="lpstr">
      <vt:lpstr>맑은 고딕</vt:lpstr>
      <vt:lpstr>Arial</vt:lpstr>
      <vt:lpstr>Calibri</vt:lpstr>
      <vt:lpstr>Calibri Light</vt:lpstr>
      <vt:lpstr>Times New Roman</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박 종호</dc:creator>
  <cp:lastModifiedBy>박 종호</cp:lastModifiedBy>
  <cp:revision>66</cp:revision>
  <cp:lastPrinted>2021-01-21T09:11:36Z</cp:lastPrinted>
  <dcterms:created xsi:type="dcterms:W3CDTF">2021-01-21T01:21:06Z</dcterms:created>
  <dcterms:modified xsi:type="dcterms:W3CDTF">2021-02-03T04:53:46Z</dcterms:modified>
</cp:coreProperties>
</file>